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jpeg" ContentType="image/jpeg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13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0.xml" ContentType="application/vnd.openxmlformats-officedocument.drawingml.diagramData+xml"/>
  <Override PartName="/ppt/diagrams/data14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rawings/drawing2.xml" ContentType="application/vnd.openxmlformats-officedocument.drawingml.chartshapes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rawings/drawing3.xml" ContentType="application/vnd.openxmlformats-officedocument.drawingml.chartshapes+xml"/>
  <Override PartName="/ppt/diagrams/data9.xml" ContentType="application/vnd.openxmlformats-officedocument.drawingml.diagramData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iagrams/drawing3.xml" ContentType="application/vnd.ms-office.drawingml.diagramDrawing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quickStyle3.xml" ContentType="application/vnd.openxmlformats-officedocument.drawingml.diagramStyle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theme/theme1.xml" ContentType="application/vnd.openxmlformats-officedocument.theme+xml"/>
  <Override PartName="/ppt/diagrams/drawing2.xml" ContentType="application/vnd.ms-office.drawingml.diagramDrawing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chart6.xml" ContentType="application/vnd.openxmlformats-officedocument.drawingml.chart+xml"/>
  <Override PartName="/ppt/diagrams/colors14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layout10.xml" ContentType="application/vnd.openxmlformats-officedocument.drawingml.diagramLayout+xml"/>
  <Override PartName="/ppt/charts/chart5.xml" ContentType="application/vnd.openxmlformats-officedocument.drawingml.chart+xml"/>
  <Override PartName="/ppt/charts/chart8.xml" ContentType="application/vnd.openxmlformats-officedocument.drawingml.char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drawing9.xml" ContentType="application/vnd.ms-office.drawingml.diagramDrawing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quickStyle6.xml" ContentType="application/vnd.openxmlformats-officedocument.drawingml.diagramStyle+xml"/>
  <Override PartName="/ppt/diagrams/drawing13.xml" ContentType="application/vnd.ms-office.drawingml.diagramDrawing+xml"/>
  <Override PartName="/ppt/diagrams/colors13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drawing5.xml" ContentType="application/vnd.ms-office.drawingml.diagramDrawing+xml"/>
  <Override PartName="/ppt/diagrams/drawing14.xml" ContentType="application/vnd.ms-office.drawingml.diagramDrawing+xml"/>
  <Override PartName="/ppt/diagrams/colors12.xml" ContentType="application/vnd.openxmlformats-officedocument.drawingml.diagramColors+xml"/>
  <Override PartName="/ppt/diagrams/layout6.xml" ContentType="application/vnd.openxmlformats-officedocument.drawingml.diagramLayout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drawing11.xml" ContentType="application/vnd.ms-office.drawingml.diagramDrawing+xml"/>
  <Override PartName="/ppt/diagrams/quickStyle12.xml" ContentType="application/vnd.openxmlformats-officedocument.drawingml.diagramStyle+xml"/>
  <Override PartName="/ppt/diagrams/layout12.xml" ContentType="application/vnd.openxmlformats-officedocument.drawingml.diagramLayout+xml"/>
  <Override PartName="/ppt/diagrams/colors11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style2.xml" ContentType="application/vnd.ms-office.chart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1.xml" ContentType="application/vnd.ms-office.chartcolorstyle+xml"/>
  <Override PartName="/ppt/charts/colors4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colors2.xml" ContentType="application/vnd.ms-office.chartcolor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22" r:id="rId1"/>
  </p:sldMasterIdLst>
  <p:notesMasterIdLst>
    <p:notesMasterId r:id="rId21"/>
  </p:notesMasterIdLst>
  <p:handoutMasterIdLst>
    <p:handoutMasterId r:id="rId22"/>
  </p:handoutMasterIdLst>
  <p:sldIdLst>
    <p:sldId id="361" r:id="rId2"/>
    <p:sldId id="366" r:id="rId3"/>
    <p:sldId id="380" r:id="rId4"/>
    <p:sldId id="374" r:id="rId5"/>
    <p:sldId id="372" r:id="rId6"/>
    <p:sldId id="381" r:id="rId7"/>
    <p:sldId id="382" r:id="rId8"/>
    <p:sldId id="375" r:id="rId9"/>
    <p:sldId id="383" r:id="rId10"/>
    <p:sldId id="379" r:id="rId11"/>
    <p:sldId id="384" r:id="rId12"/>
    <p:sldId id="385" r:id="rId13"/>
    <p:sldId id="386" r:id="rId14"/>
    <p:sldId id="387" r:id="rId15"/>
    <p:sldId id="390" r:id="rId16"/>
    <p:sldId id="388" r:id="rId17"/>
    <p:sldId id="389" r:id="rId18"/>
    <p:sldId id="352" r:id="rId19"/>
    <p:sldId id="306" r:id="rId20"/>
  </p:sldIdLst>
  <p:sldSz cx="9144000" cy="5143500" type="screen16x9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FFC000"/>
    <a:srgbClr val="5B9BD5"/>
    <a:srgbClr val="EA0000"/>
    <a:srgbClr val="000000"/>
    <a:srgbClr val="89CCFF"/>
    <a:srgbClr val="D8BEEC"/>
    <a:srgbClr val="FFB3B3"/>
    <a:srgbClr val="008E40"/>
    <a:srgbClr val="3539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7" autoAdjust="0"/>
    <p:restoredTop sz="89123" autoAdjust="0"/>
  </p:normalViewPr>
  <p:slideViewPr>
    <p:cSldViewPr snapToGrid="0">
      <p:cViewPr varScale="1">
        <p:scale>
          <a:sx n="138" d="100"/>
          <a:sy n="138" d="100"/>
        </p:scale>
        <p:origin x="-1092" y="-96"/>
      </p:cViewPr>
      <p:guideLst>
        <p:guide orient="horz" pos="16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DC4-4B19-89EA-D8010B4E7762}"/>
              </c:ext>
            </c:extLst>
          </c:dPt>
          <c:dPt>
            <c:idx val="1"/>
            <c:spPr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C4-4B19-89EA-D8010B4E7762}"/>
              </c:ext>
            </c:extLst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181</c:v>
                </c:pt>
                <c:pt idx="1">
                  <c:v>1972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C4-4B19-89EA-D8010B4E77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  <a:effectLst/>
          </c:spPr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C4-4B19-89EA-D8010B4E77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DC4-4B19-89EA-D8010B4E7762}"/>
            </c:ext>
          </c:extLst>
        </c:ser>
        <c:dLbls/>
        <c:gapWidth val="71"/>
        <c:overlap val="100"/>
        <c:axId val="87836928"/>
        <c:axId val="87851008"/>
      </c:barChart>
      <c:catAx>
        <c:axId val="878369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7851008"/>
        <c:crosses val="autoZero"/>
        <c:auto val="1"/>
        <c:lblAlgn val="ctr"/>
        <c:lblOffset val="100"/>
      </c:catAx>
      <c:valAx>
        <c:axId val="87851008"/>
        <c:scaling>
          <c:orientation val="minMax"/>
          <c:max val="2000"/>
        </c:scaling>
        <c:delete val="1"/>
        <c:axPos val="b"/>
        <c:numFmt formatCode="General" sourceLinked="1"/>
        <c:tickLblPos val="none"/>
        <c:crossAx val="8783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6603329579657659E-2"/>
          <c:y val="0.22331645055109597"/>
          <c:w val="0.96679334084068469"/>
          <c:h val="0.5184797704655039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Юридические лица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Республика Адыгея (Адыгея)</c:v>
                </c:pt>
                <c:pt idx="1">
                  <c:v>Республика Калмыкия</c:v>
                </c:pt>
                <c:pt idx="2">
                  <c:v>Республика Крым</c:v>
                </c:pt>
                <c:pt idx="3">
                  <c:v>Краснодарский край</c:v>
                </c:pt>
                <c:pt idx="4">
                  <c:v>Астраханская область</c:v>
                </c:pt>
                <c:pt idx="5">
                  <c:v>Волгоградская область</c:v>
                </c:pt>
                <c:pt idx="6">
                  <c:v>Ростовская область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</c:v>
                </c:pt>
                <c:pt idx="1">
                  <c:v>4</c:v>
                </c:pt>
                <c:pt idx="2">
                  <c:v>27</c:v>
                </c:pt>
                <c:pt idx="3">
                  <c:v>44</c:v>
                </c:pt>
                <c:pt idx="4">
                  <c:v>7</c:v>
                </c:pt>
                <c:pt idx="5">
                  <c:v>41</c:v>
                </c:pt>
                <c:pt idx="6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5F-4BCF-B55F-6C619A3454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юридические лица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FE-4FDD-8F25-EF776666DB8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FE-4FDD-8F25-EF776666DB8A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FE-4FDD-8F25-EF776666DB8A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FE-4FDD-8F25-EF776666D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Республика Адыгея (Адыгея)</c:v>
                </c:pt>
                <c:pt idx="1">
                  <c:v>Республика Калмыкия</c:v>
                </c:pt>
                <c:pt idx="2">
                  <c:v>Республика Крым</c:v>
                </c:pt>
                <c:pt idx="3">
                  <c:v>Краснодарский край</c:v>
                </c:pt>
                <c:pt idx="4">
                  <c:v>Астраханская область</c:v>
                </c:pt>
                <c:pt idx="5">
                  <c:v>Волгоградская область</c:v>
                </c:pt>
                <c:pt idx="6">
                  <c:v>Ростовская область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  <c:pt idx="4">
                  <c:v>7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5F-4BCF-B55F-6C619A34548E}"/>
            </c:ext>
          </c:extLst>
        </c:ser>
        <c:dLbls/>
        <c:gapWidth val="159"/>
        <c:overlap val="100"/>
        <c:axId val="90608384"/>
        <c:axId val="90609920"/>
      </c:barChart>
      <c:catAx>
        <c:axId val="906083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609920"/>
        <c:crosses val="autoZero"/>
        <c:auto val="1"/>
        <c:lblAlgn val="ctr"/>
        <c:lblOffset val="100"/>
      </c:catAx>
      <c:valAx>
        <c:axId val="906099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060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5153123226536822E-2"/>
          <c:y val="4.7686702121917439E-2"/>
          <c:w val="0.22405105791257993"/>
          <c:h val="0.2292772883163355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Лист1!$B$1:$B$1</c:f>
              <c:strCache>
                <c:ptCount val="1"/>
                <c:pt idx="0">
                  <c:v>Юр. лица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Муниципальные районы</c:v>
                </c:pt>
                <c:pt idx="1">
                  <c:v>Муниципальные округа</c:v>
                </c:pt>
                <c:pt idx="2">
                  <c:v>Городские округа  </c:v>
                </c:pt>
                <c:pt idx="3">
                  <c:v>Городские округа с внутригородским делением</c:v>
                </c:pt>
                <c:pt idx="4">
                  <c:v>Внутригородские территории города федерального значения</c:v>
                </c:pt>
                <c:pt idx="5">
                  <c:v>Городские поселения</c:v>
                </c:pt>
                <c:pt idx="6">
                  <c:v>Сельские поселения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712</c:v>
                </c:pt>
                <c:pt idx="1">
                  <c:v>40</c:v>
                </c:pt>
                <c:pt idx="2">
                  <c:v>459</c:v>
                </c:pt>
                <c:pt idx="3">
                  <c:v>3</c:v>
                </c:pt>
                <c:pt idx="4">
                  <c:v>2</c:v>
                </c:pt>
                <c:pt idx="5">
                  <c:v>26</c:v>
                </c:pt>
                <c:pt idx="6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60-4D3C-9AC2-178C39061DCB}"/>
            </c:ext>
          </c:extLst>
        </c:ser>
        <c:ser>
          <c:idx val="1"/>
          <c:order val="1"/>
          <c:tx>
            <c:strRef>
              <c:f>Лист1!$C$1:$C$1</c:f>
              <c:strCache>
                <c:ptCount val="1"/>
                <c:pt idx="0">
                  <c:v>Не юр. лица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Муниципальные районы</c:v>
                </c:pt>
                <c:pt idx="1">
                  <c:v>Муниципальные округа</c:v>
                </c:pt>
                <c:pt idx="2">
                  <c:v>Городские округа  </c:v>
                </c:pt>
                <c:pt idx="3">
                  <c:v>Городские округа с внутригородским делением</c:v>
                </c:pt>
                <c:pt idx="4">
                  <c:v>Внутригородские территории города федерального значения</c:v>
                </c:pt>
                <c:pt idx="5">
                  <c:v>Городские поселения</c:v>
                </c:pt>
                <c:pt idx="6">
                  <c:v>Сельские поселения</c:v>
                </c:pt>
              </c:strCache>
            </c:strRef>
          </c:cat>
          <c:val>
            <c:numRef>
              <c:f>Лист1!$C$2:$C$8</c:f>
              <c:numCache>
                <c:formatCode>#,##0</c:formatCode>
                <c:ptCount val="7"/>
                <c:pt idx="0">
                  <c:v>662</c:v>
                </c:pt>
                <c:pt idx="1">
                  <c:v>38</c:v>
                </c:pt>
                <c:pt idx="2">
                  <c:v>141</c:v>
                </c:pt>
                <c:pt idx="3">
                  <c:v>0</c:v>
                </c:pt>
                <c:pt idx="4">
                  <c:v>0</c:v>
                </c:pt>
                <c:pt idx="5">
                  <c:v>34</c:v>
                </c:pt>
                <c:pt idx="6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60-4D3C-9AC2-178C39061DCB}"/>
            </c:ext>
          </c:extLst>
        </c:ser>
        <c:dLbls/>
        <c:gapWidth val="219"/>
        <c:overlap val="-27"/>
        <c:axId val="92493312"/>
        <c:axId val="92494848"/>
      </c:barChart>
      <c:catAx>
        <c:axId val="92493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494848"/>
        <c:crosses val="autoZero"/>
        <c:auto val="1"/>
        <c:lblAlgn val="ctr"/>
        <c:lblOffset val="100"/>
      </c:catAx>
      <c:valAx>
        <c:axId val="924948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249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44192376295564E-2"/>
          <c:y val="0.71066313088341815"/>
          <c:w val="0.37109382359249748"/>
          <c:h val="0.12595995550373298"/>
        </c:manualLayout>
      </c:layout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0721982095828149"/>
          <c:y val="4.8489987501028071E-2"/>
          <c:w val="0.44497439997912486"/>
          <c:h val="0.553103254945434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22-4BE4-89FD-1FAC3A3D4992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22-4BE4-89FD-1FAC3A3D4992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22-4BE4-89FD-1FAC3A3D4992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22-4BE4-89FD-1FAC3A3D49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городские округа и муниципальные округа</c:v>
                </c:pt>
                <c:pt idx="1">
                  <c:v>муниципальные районы</c:v>
                </c:pt>
                <c:pt idx="2">
                  <c:v>городские поселения</c:v>
                </c:pt>
                <c:pt idx="3">
                  <c:v>сельские поселения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1980.7</c:v>
                </c:pt>
                <c:pt idx="1">
                  <c:v>1031.8</c:v>
                </c:pt>
                <c:pt idx="2">
                  <c:v>158.4</c:v>
                </c:pt>
                <c:pt idx="3">
                  <c:v>230.8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C9-4623-A7AF-6403FDDC8EEC}"/>
            </c:ext>
          </c:extLst>
        </c:ser>
        <c:dLbls>
          <c:showPercent val="1"/>
        </c:dLbls>
        <c:firstSliceAng val="0"/>
        <c:holeSize val="45"/>
      </c:doughnut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323334042978822"/>
          <c:y val="6.2499881563213983E-2"/>
          <c:w val="0.56345408586596046"/>
          <c:h val="0.83087858618692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МКСО со штатной численностью</c:v>
                </c:pt>
              </c:strCache>
            </c:strRef>
          </c:tx>
          <c:dPt>
            <c:idx val="0"/>
            <c:explosion val="3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B8-4A67-8E04-3BD8454C0686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B8-4A67-8E04-3BD8454C0686}"/>
              </c:ext>
            </c:extLst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B8-4A67-8E04-3BD8454C0686}"/>
              </c:ext>
            </c:extLst>
          </c:dPt>
          <c:dPt>
            <c:idx val="3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1B8-4A67-8E04-3BD8454C0686}"/>
              </c:ext>
            </c:extLst>
          </c:dPt>
          <c:dLbls>
            <c:dLbl>
              <c:idx val="0"/>
              <c:layout>
                <c:manualLayout>
                  <c:x val="-0.19856508826947455"/>
                  <c:y val="2.801645860744861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B8-4A67-8E04-3BD8454C0686}"/>
                </c:ext>
              </c:extLst>
            </c:dLbl>
            <c:dLbl>
              <c:idx val="1"/>
              <c:layout>
                <c:manualLayout>
                  <c:x val="0.16596151893832473"/>
                  <c:y val="-0.19654189851325515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B8-4A67-8E04-3BD8454C0686}"/>
                </c:ext>
              </c:extLst>
            </c:dLbl>
            <c:dLbl>
              <c:idx val="2"/>
              <c:layout>
                <c:manualLayout>
                  <c:x val="6.3608722899431494E-2"/>
                  <c:y val="0.15242024782660604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B8-4A67-8E04-3BD8454C0686}"/>
                </c:ext>
              </c:extLst>
            </c:dLbl>
            <c:dLbl>
              <c:idx val="3"/>
              <c:layout>
                <c:manualLayout>
                  <c:x val="0.14569978397934638"/>
                  <c:y val="-0.19566230798238671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B8-4A67-8E04-3BD8454C068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более 3 ед.</c:v>
                </c:pt>
                <c:pt idx="1">
                  <c:v>от 1 до 3 ед. вкл.</c:v>
                </c:pt>
                <c:pt idx="2">
                  <c:v>от 0,2 до 1 ед.вкл.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451</c:v>
                </c:pt>
                <c:pt idx="1">
                  <c:v>1038</c:v>
                </c:pt>
                <c:pt idx="2">
                  <c:v>574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1B8-4A67-8E04-3BD8454C0686}"/>
            </c:ext>
          </c:extLst>
        </c:ser>
        <c:dLbls/>
        <c:firstSliceAng val="43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323334042978822"/>
          <c:y val="6.2499881563213983E-2"/>
          <c:w val="0.56345408586596046"/>
          <c:h val="0.83087858618692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МКСО со штатной численностью</c:v>
                </c:pt>
              </c:strCache>
            </c:strRef>
          </c:tx>
          <c:dPt>
            <c:idx val="0"/>
            <c:explosion val="3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B8-4A67-8E04-3BD8454C0686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B8-4A67-8E04-3BD8454C0686}"/>
              </c:ext>
            </c:extLst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B8-4A67-8E04-3BD8454C0686}"/>
              </c:ext>
            </c:extLst>
          </c:dPt>
          <c:dPt>
            <c:idx val="3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1B8-4A67-8E04-3BD8454C0686}"/>
              </c:ext>
            </c:extLst>
          </c:dPt>
          <c:dLbls>
            <c:dLbl>
              <c:idx val="0"/>
              <c:layout>
                <c:manualLayout>
                  <c:x val="-0.23120592469733336"/>
                  <c:y val="-7.226002022584475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B8-4A67-8E04-3BD8454C0686}"/>
                </c:ext>
              </c:extLst>
            </c:dLbl>
            <c:dLbl>
              <c:idx val="1"/>
              <c:layout>
                <c:manualLayout>
                  <c:x val="0.17140165834296783"/>
                  <c:y val="-0.11230965629328857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B8-4A67-8E04-3BD8454C0686}"/>
                </c:ext>
              </c:extLst>
            </c:dLbl>
            <c:dLbl>
              <c:idx val="2"/>
              <c:layout>
                <c:manualLayout>
                  <c:x val="0.14521081396907859"/>
                  <c:y val="0.15242024782660604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B8-4A67-8E04-3BD8454C0686}"/>
                </c:ext>
              </c:extLst>
            </c:dLbl>
            <c:dLbl>
              <c:idx val="3"/>
              <c:layout>
                <c:manualLayout>
                  <c:x val="-7.7345931611022434E-2"/>
                  <c:y val="0.12434283375328388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B8-4A67-8E04-3BD8454C068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более 3 ед.</c:v>
                </c:pt>
                <c:pt idx="1">
                  <c:v>от 2 до 3 ед. вкл.</c:v>
                </c:pt>
                <c:pt idx="2">
                  <c:v>от 1 до 2 ед. вкл.</c:v>
                </c:pt>
                <c:pt idx="3">
                  <c:v>1 ед.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</c:v>
                </c:pt>
                <c:pt idx="1">
                  <c:v>48</c:v>
                </c:pt>
                <c:pt idx="2">
                  <c:v>36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1B8-4A67-8E04-3BD8454C0686}"/>
            </c:ext>
          </c:extLst>
        </c:ser>
        <c:dLbls/>
        <c:firstSliceAng val="43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4201040019885125E-2"/>
          <c:y val="0.33106360005607482"/>
          <c:w val="0.91865789852887181"/>
          <c:h val="0.58178824638273363"/>
        </c:manualLayout>
      </c:layout>
      <c:barChart>
        <c:barDir val="col"/>
        <c:grouping val="clustered"/>
        <c:ser>
          <c:idx val="0"/>
          <c:order val="0"/>
          <c:tx>
            <c:strRef>
              <c:f>'Лист3 (2)'!$B$14</c:f>
              <c:strCache>
                <c:ptCount val="1"/>
                <c:pt idx="0">
                  <c:v>Кол-во МКСО, сведения по которым представлены, ед.</c:v>
                </c:pt>
              </c:strCache>
            </c:strRef>
          </c:tx>
          <c:spPr>
            <a:solidFill>
              <a:srgbClr val="4550A0"/>
            </a:solidFill>
          </c:spPr>
          <c:dLbls>
            <c:dLbl>
              <c:idx val="0"/>
              <c:layout>
                <c:manualLayout>
                  <c:x val="1.846030851972302E-3"/>
                  <c:y val="2.740947558561155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85-4645-863B-F3A2F3DC0762}"/>
                </c:ext>
              </c:extLst>
            </c:dLbl>
            <c:dLbl>
              <c:idx val="1"/>
              <c:layout>
                <c:manualLayout>
                  <c:x val="0"/>
                  <c:y val="2.58116137801723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85-4645-863B-F3A2F3DC0762}"/>
                </c:ext>
              </c:extLst>
            </c:dLbl>
            <c:dLbl>
              <c:idx val="2"/>
              <c:layout>
                <c:manualLayout>
                  <c:x val="1.3808892199792871E-4"/>
                  <c:y val="2.740947558561155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85-4645-863B-F3A2F3DC0762}"/>
                </c:ext>
              </c:extLst>
            </c:dLbl>
            <c:dLbl>
              <c:idx val="3"/>
              <c:layout>
                <c:manualLayout>
                  <c:x val="0"/>
                  <c:y val="-3.540360470875174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85-4645-863B-F3A2F3DC0762}"/>
                </c:ext>
              </c:extLst>
            </c:dLbl>
            <c:dLbl>
              <c:idx val="4"/>
              <c:layout>
                <c:manualLayout>
                  <c:x val="-6.7687015979466923E-17"/>
                  <c:y val="-3.540360470875174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85-4645-863B-F3A2F3DC0762}"/>
                </c:ext>
              </c:extLst>
            </c:dLbl>
            <c:dLbl>
              <c:idx val="5"/>
              <c:layout>
                <c:manualLayout>
                  <c:x val="-1.8460308519724453E-3"/>
                  <c:y val="-3.540360470875174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85-4645-863B-F3A2F3DC0762}"/>
                </c:ext>
              </c:extLst>
            </c:dLbl>
            <c:dLbl>
              <c:idx val="6"/>
              <c:layout>
                <c:manualLayout>
                  <c:x val="0"/>
                  <c:y val="-3.198133658851044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85-4645-863B-F3A2F3DC0762}"/>
                </c:ext>
              </c:extLst>
            </c:dLbl>
            <c:dLbl>
              <c:idx val="7"/>
              <c:layout>
                <c:manualLayout>
                  <c:x val="0"/>
                  <c:y val="-4.7959954642897183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85-4645-863B-F3A2F3DC0762}"/>
                </c:ext>
              </c:extLst>
            </c:dLbl>
            <c:spPr>
              <a:noFill/>
              <a:ln w="9525" cap="flat" cmpd="sng" algn="ctr">
                <a:noFill/>
                <a:prstDash val="solid"/>
              </a:ln>
              <a:effectLst/>
            </c:spPr>
            <c:txPr>
              <a:bodyPr anchor="t" anchorCtr="1"/>
              <a:lstStyle/>
              <a:p>
                <a:pPr>
                  <a:defRPr b="1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'Лист3 (2)'!$A$15:$A$22</c:f>
              <c:strCache>
                <c:ptCount val="8"/>
                <c:pt idx="0">
                  <c:v>ЦФО</c:v>
                </c:pt>
                <c:pt idx="1">
                  <c:v>СЗФО</c:v>
                </c:pt>
                <c:pt idx="2">
                  <c:v>ЮФО</c:v>
                </c:pt>
                <c:pt idx="3">
                  <c:v>СКФО</c:v>
                </c:pt>
                <c:pt idx="4">
                  <c:v>ПФО</c:v>
                </c:pt>
                <c:pt idx="5">
                  <c:v>УФО</c:v>
                </c:pt>
                <c:pt idx="6">
                  <c:v>СФО</c:v>
                </c:pt>
                <c:pt idx="7">
                  <c:v>ДФО</c:v>
                </c:pt>
              </c:strCache>
            </c:strRef>
          </c:cat>
          <c:val>
            <c:numRef>
              <c:f>'Лист3 (2)'!$B$15:$B$22</c:f>
              <c:numCache>
                <c:formatCode>General</c:formatCode>
                <c:ptCount val="8"/>
                <c:pt idx="0">
                  <c:v>471</c:v>
                </c:pt>
                <c:pt idx="1">
                  <c:v>179</c:v>
                </c:pt>
                <c:pt idx="2">
                  <c:v>179</c:v>
                </c:pt>
                <c:pt idx="3">
                  <c:v>130</c:v>
                </c:pt>
                <c:pt idx="4">
                  <c:v>378</c:v>
                </c:pt>
                <c:pt idx="5">
                  <c:v>196</c:v>
                </c:pt>
                <c:pt idx="6">
                  <c:v>247</c:v>
                </c:pt>
                <c:pt idx="7">
                  <c:v>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885-4645-863B-F3A2F3DC0762}"/>
            </c:ext>
          </c:extLst>
        </c:ser>
        <c:ser>
          <c:idx val="1"/>
          <c:order val="1"/>
          <c:tx>
            <c:strRef>
              <c:f>'Лист3 (2)'!$C$14</c:f>
              <c:strCache>
                <c:ptCount val="1"/>
                <c:pt idx="0">
                  <c:v>Кол-во МКСО, имеющих административную практику, ед.</c:v>
                </c:pt>
              </c:strCache>
            </c:strRef>
          </c:tx>
          <c:spPr>
            <a:solidFill>
              <a:srgbClr val="22EBDF"/>
            </a:solidFill>
          </c:spPr>
          <c:dLbls>
            <c:dLbl>
              <c:idx val="0"/>
              <c:layout>
                <c:manualLayout>
                  <c:x val="1.8460308519722935E-3"/>
                  <c:y val="2.58116137801723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85-4645-863B-F3A2F3DC0762}"/>
                </c:ext>
              </c:extLst>
            </c:dLbl>
            <c:dLbl>
              <c:idx val="1"/>
              <c:layout>
                <c:manualLayout>
                  <c:x val="1.8809164743717876E-3"/>
                  <c:y val="8.64580609477032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885-4645-863B-F3A2F3DC0762}"/>
                </c:ext>
              </c:extLst>
            </c:dLbl>
            <c:dLbl>
              <c:idx val="2"/>
              <c:layout>
                <c:manualLayout>
                  <c:x val="2.2097134654868555E-3"/>
                  <c:y val="4.3009716108399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85-4645-863B-F3A2F3DC0762}"/>
                </c:ext>
              </c:extLst>
            </c:dLbl>
            <c:dLbl>
              <c:idx val="3"/>
              <c:layout>
                <c:manualLayout>
                  <c:x val="4.0145061589668719E-3"/>
                  <c:y val="-2.53812632916453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885-4645-863B-F3A2F3DC0762}"/>
                </c:ext>
              </c:extLst>
            </c:dLbl>
            <c:dLbl>
              <c:idx val="4"/>
              <c:layout>
                <c:manualLayout>
                  <c:x val="4.1426676599378614E-4"/>
                  <c:y val="-6.601121395321433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885-4645-863B-F3A2F3DC0762}"/>
                </c:ext>
              </c:extLst>
            </c:dLbl>
            <c:dLbl>
              <c:idx val="5"/>
              <c:layout>
                <c:manualLayout>
                  <c:x val="4.198955874191921E-3"/>
                  <c:y val="-7.387740083891387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885-4645-863B-F3A2F3DC0762}"/>
                </c:ext>
              </c:extLst>
            </c:dLbl>
            <c:dLbl>
              <c:idx val="6"/>
              <c:layout>
                <c:manualLayout>
                  <c:x val="0"/>
                  <c:y val="-4.7959954642897183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885-4645-863B-F3A2F3DC0762}"/>
                </c:ext>
              </c:extLst>
            </c:dLbl>
            <c:dLbl>
              <c:idx val="7"/>
              <c:layout>
                <c:manualLayout>
                  <c:x val="9.6658103565149586E-4"/>
                  <c:y val="-2.098579733608065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885-4645-863B-F3A2F3DC0762}"/>
                </c:ext>
              </c:extLst>
            </c:dLbl>
            <c:spPr>
              <a:noFill/>
              <a:ln w="9525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'Лист3 (2)'!$A$15:$A$22</c:f>
              <c:strCache>
                <c:ptCount val="8"/>
                <c:pt idx="0">
                  <c:v>ЦФО</c:v>
                </c:pt>
                <c:pt idx="1">
                  <c:v>СЗФО</c:v>
                </c:pt>
                <c:pt idx="2">
                  <c:v>ЮФО</c:v>
                </c:pt>
                <c:pt idx="3">
                  <c:v>СКФО</c:v>
                </c:pt>
                <c:pt idx="4">
                  <c:v>ПФО</c:v>
                </c:pt>
                <c:pt idx="5">
                  <c:v>УФО</c:v>
                </c:pt>
                <c:pt idx="6">
                  <c:v>СФО</c:v>
                </c:pt>
                <c:pt idx="7">
                  <c:v>ДФО</c:v>
                </c:pt>
              </c:strCache>
            </c:strRef>
          </c:cat>
          <c:val>
            <c:numRef>
              <c:f>'Лист3 (2)'!$C$15:$C$22</c:f>
              <c:numCache>
                <c:formatCode>General</c:formatCode>
                <c:ptCount val="8"/>
                <c:pt idx="0">
                  <c:v>138</c:v>
                </c:pt>
                <c:pt idx="1">
                  <c:v>73</c:v>
                </c:pt>
                <c:pt idx="2">
                  <c:v>146</c:v>
                </c:pt>
                <c:pt idx="3">
                  <c:v>39</c:v>
                </c:pt>
                <c:pt idx="4">
                  <c:v>129</c:v>
                </c:pt>
                <c:pt idx="5">
                  <c:v>102</c:v>
                </c:pt>
                <c:pt idx="6">
                  <c:v>109</c:v>
                </c:pt>
                <c:pt idx="7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885-4645-863B-F3A2F3DC0762}"/>
            </c:ext>
          </c:extLst>
        </c:ser>
        <c:dLbls/>
        <c:gapWidth val="66"/>
        <c:overlap val="-12"/>
        <c:axId val="161023872"/>
        <c:axId val="161025408"/>
      </c:barChart>
      <c:lineChart>
        <c:grouping val="standard"/>
        <c:ser>
          <c:idx val="2"/>
          <c:order val="2"/>
          <c:tx>
            <c:strRef>
              <c:f>'Лист3 (2)'!$D$14</c:f>
              <c:strCache>
                <c:ptCount val="1"/>
                <c:pt idx="0">
                  <c:v>Доля МКСО, имеющих опыт реализации полномочия, %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763844983738078E-2"/>
                  <c:y val="0.1467172958520373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885-4645-863B-F3A2F3DC0762}"/>
                </c:ext>
              </c:extLst>
            </c:dLbl>
            <c:dLbl>
              <c:idx val="1"/>
              <c:layout>
                <c:manualLayout>
                  <c:x val="-3.8098287219444332E-2"/>
                  <c:y val="0.2044488924865699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885-4645-863B-F3A2F3DC0762}"/>
                </c:ext>
              </c:extLst>
            </c:dLbl>
            <c:dLbl>
              <c:idx val="2"/>
              <c:layout>
                <c:manualLayout>
                  <c:x val="-4.4233691413719696E-2"/>
                  <c:y val="0.3919231537848940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885-4645-863B-F3A2F3DC0762}"/>
                </c:ext>
              </c:extLst>
            </c:dLbl>
            <c:dLbl>
              <c:idx val="3"/>
              <c:layout>
                <c:manualLayout>
                  <c:x val="-3.9294462110452184E-2"/>
                  <c:y val="0.1621242671768832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885-4645-863B-F3A2F3DC0762}"/>
                </c:ext>
              </c:extLst>
            </c:dLbl>
            <c:dLbl>
              <c:idx val="4"/>
              <c:layout>
                <c:manualLayout>
                  <c:x val="-3.8036048704042084E-2"/>
                  <c:y val="0.1633109132386486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885-4645-863B-F3A2F3DC0762}"/>
                </c:ext>
              </c:extLst>
            </c:dLbl>
            <c:dLbl>
              <c:idx val="5"/>
              <c:layout>
                <c:manualLayout>
                  <c:x val="-3.9686084000686572E-2"/>
                  <c:y val="0.2242494174209532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885-4645-863B-F3A2F3DC0762}"/>
                </c:ext>
              </c:extLst>
            </c:dLbl>
            <c:dLbl>
              <c:idx val="6"/>
              <c:layout>
                <c:manualLayout>
                  <c:x val="-3.9352672663479749E-2"/>
                  <c:y val="0.1748308190448155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885-4645-863B-F3A2F3DC0762}"/>
                </c:ext>
              </c:extLst>
            </c:dLbl>
            <c:dLbl>
              <c:idx val="7"/>
              <c:layout>
                <c:manualLayout>
                  <c:x val="-3.9616699100426069E-2"/>
                  <c:y val="0.1617274756543281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885-4645-863B-F3A2F3DC0762}"/>
                </c:ext>
              </c:extLst>
            </c:dLbl>
            <c:dLbl>
              <c:idx val="8"/>
              <c:layout>
                <c:manualLayout>
                  <c:x val="-3.3003304618292761E-2"/>
                  <c:y val="0.1750599520383693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885-4645-863B-F3A2F3DC0762}"/>
                </c:ext>
              </c:extLst>
            </c:dLbl>
            <c:spPr>
              <a:solidFill>
                <a:srgbClr val="FFC09C"/>
              </a:solidFill>
              <a:ln w="25400" cap="flat" cmpd="sng" algn="ctr">
                <a:solidFill>
                  <a:srgbClr val="FFC09C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'Лист3 (2)'!$A$15:$A$22</c:f>
              <c:strCache>
                <c:ptCount val="8"/>
                <c:pt idx="0">
                  <c:v>ЦФО</c:v>
                </c:pt>
                <c:pt idx="1">
                  <c:v>СЗФО</c:v>
                </c:pt>
                <c:pt idx="2">
                  <c:v>ЮФО</c:v>
                </c:pt>
                <c:pt idx="3">
                  <c:v>СКФО</c:v>
                </c:pt>
                <c:pt idx="4">
                  <c:v>ПФО</c:v>
                </c:pt>
                <c:pt idx="5">
                  <c:v>УФО</c:v>
                </c:pt>
                <c:pt idx="6">
                  <c:v>СФО</c:v>
                </c:pt>
                <c:pt idx="7">
                  <c:v>ДФО</c:v>
                </c:pt>
              </c:strCache>
            </c:strRef>
          </c:cat>
          <c:val>
            <c:numRef>
              <c:f>'Лист3 (2)'!$D$15:$D$22</c:f>
              <c:numCache>
                <c:formatCode>0.0%</c:formatCode>
                <c:ptCount val="8"/>
                <c:pt idx="0">
                  <c:v>0.29299363057324845</c:v>
                </c:pt>
                <c:pt idx="1">
                  <c:v>0.40782122905027945</c:v>
                </c:pt>
                <c:pt idx="2">
                  <c:v>0.81564245810055891</c:v>
                </c:pt>
                <c:pt idx="3">
                  <c:v>0.30000000000000016</c:v>
                </c:pt>
                <c:pt idx="4">
                  <c:v>0.3412698412698415</c:v>
                </c:pt>
                <c:pt idx="5">
                  <c:v>0.52040816326530592</c:v>
                </c:pt>
                <c:pt idx="6">
                  <c:v>0.44129554655870423</c:v>
                </c:pt>
                <c:pt idx="7">
                  <c:v>0.43243243243243246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B885-4645-863B-F3A2F3DC0762}"/>
            </c:ext>
          </c:extLst>
        </c:ser>
        <c:dLbls/>
        <c:marker val="1"/>
        <c:axId val="161065600"/>
        <c:axId val="161064064"/>
      </c:lineChart>
      <c:catAx>
        <c:axId val="1610238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>
                <a:solidFill>
                  <a:srgbClr val="0409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61025408"/>
        <c:crosses val="autoZero"/>
        <c:auto val="1"/>
        <c:lblAlgn val="ctr"/>
        <c:lblOffset val="100"/>
      </c:catAx>
      <c:valAx>
        <c:axId val="161025408"/>
        <c:scaling>
          <c:orientation val="minMax"/>
        </c:scaling>
        <c:axPos val="l"/>
        <c:numFmt formatCode="General" sourceLinked="1"/>
        <c:tickLblPos val="nextTo"/>
        <c:spPr>
          <a:ln>
            <a:solidFill>
              <a:srgbClr val="F1F5FA"/>
            </a:solidFill>
          </a:ln>
        </c:spPr>
        <c:txPr>
          <a:bodyPr/>
          <a:lstStyle/>
          <a:p>
            <a:pPr>
              <a:defRPr>
                <a:solidFill>
                  <a:srgbClr val="F1F5F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61023872"/>
        <c:crosses val="autoZero"/>
        <c:crossBetween val="between"/>
      </c:valAx>
      <c:valAx>
        <c:axId val="161064064"/>
        <c:scaling>
          <c:orientation val="minMax"/>
        </c:scaling>
        <c:axPos val="r"/>
        <c:numFmt formatCode="0.0%" sourceLinked="1"/>
        <c:tickLblPos val="nextTo"/>
        <c:spPr>
          <a:ln>
            <a:solidFill>
              <a:srgbClr val="F1F5FA"/>
            </a:solidFill>
          </a:ln>
        </c:spPr>
        <c:txPr>
          <a:bodyPr/>
          <a:lstStyle/>
          <a:p>
            <a:pPr>
              <a:defRPr>
                <a:solidFill>
                  <a:srgbClr val="F1F5FA"/>
                </a:solidFill>
              </a:defRPr>
            </a:pPr>
            <a:endParaRPr lang="ru-RU"/>
          </a:p>
        </c:txPr>
        <c:crossAx val="161065600"/>
        <c:crosses val="max"/>
        <c:crossBetween val="between"/>
      </c:valAx>
      <c:catAx>
        <c:axId val="161065600"/>
        <c:scaling>
          <c:orientation val="minMax"/>
        </c:scaling>
        <c:delete val="1"/>
        <c:axPos val="b"/>
        <c:numFmt formatCode="General" sourceLinked="1"/>
        <c:tickLblPos val="none"/>
        <c:crossAx val="161064064"/>
        <c:crosses val="autoZero"/>
        <c:auto val="1"/>
        <c:lblAlgn val="ctr"/>
        <c:lblOffset val="100"/>
      </c:catAx>
      <c:spPr>
        <a:solidFill>
          <a:srgbClr val="F1F5FA"/>
        </a:solidFill>
      </c:spPr>
    </c:plotArea>
    <c:plotVisOnly val="1"/>
    <c:dispBlanksAs val="gap"/>
  </c:chart>
  <c:spPr>
    <a:solidFill>
      <a:srgbClr val="F1F5FA"/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>
                <a:latin typeface="Arial" panose="020B0604020202020204" pitchFamily="34" charset="0"/>
                <a:cs typeface="Arial" panose="020B0604020202020204" pitchFamily="34" charset="0"/>
              </a:rPr>
              <a:t>Количество проведенных совместных (параллельных) КМ и ЭАМ, ед.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3089359508903696E-2"/>
          <c:y val="0.19628878763924756"/>
          <c:w val="0.93382128098219264"/>
          <c:h val="0.72269984855838365"/>
        </c:manualLayout>
      </c:layout>
      <c:barChart>
        <c:barDir val="col"/>
        <c:grouping val="clustered"/>
        <c:ser>
          <c:idx val="0"/>
          <c:order val="0"/>
          <c:tx>
            <c:strRef>
              <c:f>Лист6!$B$18</c:f>
              <c:strCache>
                <c:ptCount val="1"/>
                <c:pt idx="0">
                  <c:v>2018 год (161 КМ и ЭАМ)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Лист6!$A$19:$A$26</c:f>
              <c:strCache>
                <c:ptCount val="8"/>
                <c:pt idx="0">
                  <c:v>ЦФО</c:v>
                </c:pt>
                <c:pt idx="1">
                  <c:v>СЗФО</c:v>
                </c:pt>
                <c:pt idx="2">
                  <c:v>ЮФО</c:v>
                </c:pt>
                <c:pt idx="3">
                  <c:v>СКФО</c:v>
                </c:pt>
                <c:pt idx="4">
                  <c:v>ПФО</c:v>
                </c:pt>
                <c:pt idx="5">
                  <c:v>УФО</c:v>
                </c:pt>
                <c:pt idx="6">
                  <c:v>СФО</c:v>
                </c:pt>
                <c:pt idx="7">
                  <c:v>ДФО</c:v>
                </c:pt>
              </c:strCache>
            </c:strRef>
          </c:cat>
          <c:val>
            <c:numRef>
              <c:f>Лист6!$B$19:$B$26</c:f>
              <c:numCache>
                <c:formatCode>General</c:formatCode>
                <c:ptCount val="8"/>
                <c:pt idx="0">
                  <c:v>52</c:v>
                </c:pt>
                <c:pt idx="1">
                  <c:v>11</c:v>
                </c:pt>
                <c:pt idx="2">
                  <c:v>7</c:v>
                </c:pt>
                <c:pt idx="3">
                  <c:v>13</c:v>
                </c:pt>
                <c:pt idx="4">
                  <c:v>37</c:v>
                </c:pt>
                <c:pt idx="5">
                  <c:v>9</c:v>
                </c:pt>
                <c:pt idx="6">
                  <c:v>11</c:v>
                </c:pt>
                <c:pt idx="7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D6-4F64-B022-28EB1E0F2F4E}"/>
            </c:ext>
          </c:extLst>
        </c:ser>
        <c:ser>
          <c:idx val="1"/>
          <c:order val="1"/>
          <c:tx>
            <c:strRef>
              <c:f>Лист6!$C$18</c:f>
              <c:strCache>
                <c:ptCount val="1"/>
                <c:pt idx="0">
                  <c:v>2019 год (157 КМ и ЭАМ)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Лист6!$A$19:$A$26</c:f>
              <c:strCache>
                <c:ptCount val="8"/>
                <c:pt idx="0">
                  <c:v>ЦФО</c:v>
                </c:pt>
                <c:pt idx="1">
                  <c:v>СЗФО</c:v>
                </c:pt>
                <c:pt idx="2">
                  <c:v>ЮФО</c:v>
                </c:pt>
                <c:pt idx="3">
                  <c:v>СКФО</c:v>
                </c:pt>
                <c:pt idx="4">
                  <c:v>ПФО</c:v>
                </c:pt>
                <c:pt idx="5">
                  <c:v>УФО</c:v>
                </c:pt>
                <c:pt idx="6">
                  <c:v>СФО</c:v>
                </c:pt>
                <c:pt idx="7">
                  <c:v>ДФО</c:v>
                </c:pt>
              </c:strCache>
            </c:strRef>
          </c:cat>
          <c:val>
            <c:numRef>
              <c:f>Лист6!$C$19:$C$26</c:f>
              <c:numCache>
                <c:formatCode>General</c:formatCode>
                <c:ptCount val="8"/>
                <c:pt idx="0">
                  <c:v>41</c:v>
                </c:pt>
                <c:pt idx="1">
                  <c:v>10</c:v>
                </c:pt>
                <c:pt idx="2">
                  <c:v>7</c:v>
                </c:pt>
                <c:pt idx="3">
                  <c:v>7</c:v>
                </c:pt>
                <c:pt idx="4">
                  <c:v>42</c:v>
                </c:pt>
                <c:pt idx="5">
                  <c:v>23</c:v>
                </c:pt>
                <c:pt idx="6">
                  <c:v>13</c:v>
                </c:pt>
                <c:pt idx="7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D6-4F64-B022-28EB1E0F2F4E}"/>
            </c:ext>
          </c:extLst>
        </c:ser>
        <c:dLbls>
          <c:showVal val="1"/>
        </c:dLbls>
        <c:gapWidth val="45"/>
        <c:overlap val="-18"/>
        <c:axId val="161018240"/>
        <c:axId val="161019776"/>
      </c:barChart>
      <c:catAx>
        <c:axId val="161018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1019776"/>
        <c:crosses val="autoZero"/>
        <c:auto val="1"/>
        <c:lblAlgn val="ctr"/>
        <c:lblOffset val="100"/>
      </c:catAx>
      <c:valAx>
        <c:axId val="161019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6101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670270382254317"/>
          <c:y val="0.18939584046851141"/>
          <c:w val="0.4189979821885923"/>
          <c:h val="0.134457106961931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solidFill>
      <a:schemeClr val="accent1">
        <a:lumMod val="20000"/>
        <a:lumOff val="80000"/>
      </a:schemeClr>
    </a:solidFill>
    <a:ln>
      <a:solidFill>
        <a:schemeClr val="accent5">
          <a:lumMod val="7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image" Target="../media/image41.png"/><Relationship Id="rId4" Type="http://schemas.openxmlformats.org/officeDocument/2006/relationships/image" Target="../media/image44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image" Target="../media/image41.png"/><Relationship Id="rId4" Type="http://schemas.openxmlformats.org/officeDocument/2006/relationships/image" Target="../media/image44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ABCFD-ED60-4FCF-9149-C111AD77DFA4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49B4108-C872-4C37-9F27-5EFE232A683A}">
      <dgm:prSet custT="1"/>
      <dgm:spPr/>
      <dgm:t>
        <a:bodyPr/>
        <a:lstStyle/>
        <a:p>
          <a:r>
            <a:rPr lang="ru-RU" sz="1600" b="1"/>
            <a:t>Статья 98. Аудит в сфере закупок</a:t>
          </a:r>
          <a:endParaRPr lang="ru-RU" sz="1600" dirty="0"/>
        </a:p>
      </dgm:t>
    </dgm:pt>
    <dgm:pt modelId="{069E7CE5-6AC5-4C2E-8D18-B95488B4F6A2}" type="parTrans" cxnId="{DA523CE2-B978-485A-BA88-BD523ECB7697}">
      <dgm:prSet/>
      <dgm:spPr/>
      <dgm:t>
        <a:bodyPr/>
        <a:lstStyle/>
        <a:p>
          <a:endParaRPr lang="ru-RU"/>
        </a:p>
      </dgm:t>
    </dgm:pt>
    <dgm:pt modelId="{A9F105C5-3895-48F2-A865-827ED8620603}" type="sibTrans" cxnId="{DA523CE2-B978-485A-BA88-BD523ECB7697}">
      <dgm:prSet/>
      <dgm:spPr/>
      <dgm:t>
        <a:bodyPr/>
        <a:lstStyle/>
        <a:p>
          <a:endParaRPr lang="ru-RU"/>
        </a:p>
      </dgm:t>
    </dgm:pt>
    <dgm:pt modelId="{20301E8D-3DBD-49C8-92C5-88027B671B63}">
      <dgm:prSet custT="1"/>
      <dgm:spPr/>
      <dgm:t>
        <a:bodyPr/>
        <a:lstStyle/>
        <a:p>
          <a:r>
            <a:rPr lang="ru-RU" sz="1600" b="1" dirty="0"/>
            <a:t>Бюджетный кодекс РФ (ст.157, 265-268.1, 270.2)</a:t>
          </a:r>
          <a:endParaRPr lang="ru-RU" sz="1600" dirty="0"/>
        </a:p>
      </dgm:t>
    </dgm:pt>
    <dgm:pt modelId="{391A4B35-5D3E-4112-8DE3-A30936A9068C}" type="parTrans" cxnId="{333E331D-F0D1-4A07-B93C-C3FD56856B5C}">
      <dgm:prSet/>
      <dgm:spPr/>
      <dgm:t>
        <a:bodyPr/>
        <a:lstStyle/>
        <a:p>
          <a:endParaRPr lang="ru-RU"/>
        </a:p>
      </dgm:t>
    </dgm:pt>
    <dgm:pt modelId="{5BDD7C06-21E5-49C8-9892-D867B3B1988F}" type="sibTrans" cxnId="{333E331D-F0D1-4A07-B93C-C3FD56856B5C}">
      <dgm:prSet/>
      <dgm:spPr/>
      <dgm:t>
        <a:bodyPr/>
        <a:lstStyle/>
        <a:p>
          <a:endParaRPr lang="ru-RU"/>
        </a:p>
      </dgm:t>
    </dgm:pt>
    <dgm:pt modelId="{8C8398FD-E52F-47BF-AD81-F8464A015488}">
      <dgm:prSet custT="1"/>
      <dgm:spPr/>
      <dgm:t>
        <a:bodyPr/>
        <a:lstStyle/>
        <a:p>
          <a:r>
            <a:rPr lang="ru-RU" sz="1300" b="1" dirty="0"/>
            <a:t>Об</a:t>
          </a:r>
          <a:r>
            <a:rPr lang="en-US" sz="1300" b="1" dirty="0"/>
            <a:t> </a:t>
          </a:r>
          <a:r>
            <a:rPr lang="ru-RU" sz="1300" b="1" dirty="0"/>
            <a:t>общих принципах организации и</a:t>
          </a:r>
          <a:r>
            <a:rPr lang="en-US" sz="1300" b="1" dirty="0"/>
            <a:t> </a:t>
          </a:r>
          <a:r>
            <a:rPr lang="ru-RU" sz="1300" b="1" dirty="0"/>
            <a:t>деятельности контрольно-счетных</a:t>
          </a:r>
          <a:r>
            <a:rPr lang="en-US" sz="1300" b="1" dirty="0"/>
            <a:t> </a:t>
          </a:r>
          <a:r>
            <a:rPr lang="ru-RU" sz="1300" b="1" dirty="0"/>
            <a:t>органов субъектов Российской Федерации и муниципальных</a:t>
          </a:r>
          <a:r>
            <a:rPr lang="en-US" sz="1300" b="1" dirty="0"/>
            <a:t> </a:t>
          </a:r>
          <a:r>
            <a:rPr lang="ru-RU" sz="1300" b="1" dirty="0"/>
            <a:t>образований</a:t>
          </a:r>
          <a:endParaRPr lang="ru-RU" sz="1300" dirty="0"/>
        </a:p>
      </dgm:t>
    </dgm:pt>
    <dgm:pt modelId="{38D1002C-C75D-4CAF-8F24-F5CB7D7C807C}" type="parTrans" cxnId="{EFDAD765-1183-4331-9D1C-6763F7CF2587}">
      <dgm:prSet/>
      <dgm:spPr/>
      <dgm:t>
        <a:bodyPr/>
        <a:lstStyle/>
        <a:p>
          <a:endParaRPr lang="ru-RU"/>
        </a:p>
      </dgm:t>
    </dgm:pt>
    <dgm:pt modelId="{51FF10EA-E6DD-4139-9564-9BAAEBC1139A}" type="sibTrans" cxnId="{EFDAD765-1183-4331-9D1C-6763F7CF2587}">
      <dgm:prSet/>
      <dgm:spPr/>
      <dgm:t>
        <a:bodyPr/>
        <a:lstStyle/>
        <a:p>
          <a:endParaRPr lang="ru-RU"/>
        </a:p>
      </dgm:t>
    </dgm:pt>
    <dgm:pt modelId="{C0C639D9-D99A-47ED-9428-9EA4B9872B5E}">
      <dgm:prSet custT="1"/>
      <dgm:spPr/>
      <dgm:t>
        <a:bodyPr/>
        <a:lstStyle/>
        <a:p>
          <a:r>
            <a:rPr lang="ru-RU" sz="1600" b="1"/>
            <a:t>Статья 38. Контрольно-счетный орган муниципального образования</a:t>
          </a:r>
          <a:endParaRPr lang="ru-RU" sz="1600" dirty="0"/>
        </a:p>
      </dgm:t>
    </dgm:pt>
    <dgm:pt modelId="{683397A8-8134-45D4-9C40-55D600769428}" type="parTrans" cxnId="{B40AEDBC-EB8D-443C-9A08-FED175E104B5}">
      <dgm:prSet/>
      <dgm:spPr/>
      <dgm:t>
        <a:bodyPr/>
        <a:lstStyle/>
        <a:p>
          <a:endParaRPr lang="ru-RU"/>
        </a:p>
      </dgm:t>
    </dgm:pt>
    <dgm:pt modelId="{D07E08BA-C222-40D9-B3A7-9002E1230EC9}" type="sibTrans" cxnId="{B40AEDBC-EB8D-443C-9A08-FED175E104B5}">
      <dgm:prSet/>
      <dgm:spPr/>
      <dgm:t>
        <a:bodyPr/>
        <a:lstStyle/>
        <a:p>
          <a:endParaRPr lang="ru-RU"/>
        </a:p>
      </dgm:t>
    </dgm:pt>
    <dgm:pt modelId="{0262A475-ACF5-4F89-841F-1250275B9D02}">
      <dgm:prSet custT="1"/>
      <dgm:spPr/>
      <dgm:t>
        <a:bodyPr/>
        <a:lstStyle/>
        <a:p>
          <a:r>
            <a:rPr lang="ru-RU" sz="1600" b="1" dirty="0"/>
            <a:t>Статья 186. Контроль за деятельностью регионального оператора </a:t>
          </a:r>
        </a:p>
      </dgm:t>
    </dgm:pt>
    <dgm:pt modelId="{F71D5DDB-983B-4470-BF26-939B46F0793D}" type="parTrans" cxnId="{A8247C88-DA23-45AE-B162-053017BD1350}">
      <dgm:prSet/>
      <dgm:spPr/>
      <dgm:t>
        <a:bodyPr/>
        <a:lstStyle/>
        <a:p>
          <a:endParaRPr lang="ru-RU"/>
        </a:p>
      </dgm:t>
    </dgm:pt>
    <dgm:pt modelId="{A80167A6-559F-4391-A90D-31C1BA9DCFD8}" type="sibTrans" cxnId="{A8247C88-DA23-45AE-B162-053017BD1350}">
      <dgm:prSet/>
      <dgm:spPr/>
      <dgm:t>
        <a:bodyPr/>
        <a:lstStyle/>
        <a:p>
          <a:endParaRPr lang="ru-RU"/>
        </a:p>
      </dgm:t>
    </dgm:pt>
    <dgm:pt modelId="{734ABEF9-EC62-4954-8F5B-AD4012E9755C}">
      <dgm:prSet custT="1"/>
      <dgm:spPr/>
      <dgm:t>
        <a:bodyPr/>
        <a:lstStyle/>
        <a:p>
          <a:r>
            <a:rPr lang="ru-RU" sz="1600" b="1"/>
            <a:t>Статья 9. Участники стратегического планирования</a:t>
          </a:r>
          <a:endParaRPr lang="ru-RU" sz="1600" b="1" dirty="0"/>
        </a:p>
      </dgm:t>
    </dgm:pt>
    <dgm:pt modelId="{807F1F8E-83F5-4AFA-8B2E-902DAA86D25A}" type="parTrans" cxnId="{F71674C9-7D30-40C9-957B-B6ADEB28FA5C}">
      <dgm:prSet/>
      <dgm:spPr/>
      <dgm:t>
        <a:bodyPr/>
        <a:lstStyle/>
        <a:p>
          <a:endParaRPr lang="ru-RU"/>
        </a:p>
      </dgm:t>
    </dgm:pt>
    <dgm:pt modelId="{3047B5EA-B36B-4A45-BF91-E86DB9E7D29B}" type="sibTrans" cxnId="{F71674C9-7D30-40C9-957B-B6ADEB28FA5C}">
      <dgm:prSet/>
      <dgm:spPr/>
      <dgm:t>
        <a:bodyPr/>
        <a:lstStyle/>
        <a:p>
          <a:endParaRPr lang="ru-RU"/>
        </a:p>
      </dgm:t>
    </dgm:pt>
    <dgm:pt modelId="{4EC205CD-ACD5-4150-B343-035835D1A524}" type="pres">
      <dgm:prSet presAssocID="{519ABCFD-ED60-4FCF-9149-C111AD77DF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507A0-A926-46E2-BA48-CE1631CC8E82}" type="pres">
      <dgm:prSet presAssocID="{20301E8D-3DBD-49C8-92C5-88027B671B63}" presName="composite" presStyleCnt="0"/>
      <dgm:spPr/>
    </dgm:pt>
    <dgm:pt modelId="{6F16C48A-2E21-4F69-9718-2EB19D0B757F}" type="pres">
      <dgm:prSet presAssocID="{20301E8D-3DBD-49C8-92C5-88027B671B63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1C504-59D1-41AB-92E5-D057EB717C9F}" type="pres">
      <dgm:prSet presAssocID="{20301E8D-3DBD-49C8-92C5-88027B671B63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</dgm:spPr>
    </dgm:pt>
    <dgm:pt modelId="{D063B9BA-C8D9-4C3A-B70C-FD6F46051463}" type="pres">
      <dgm:prSet presAssocID="{5BDD7C06-21E5-49C8-9892-D867B3B1988F}" presName="sibTrans" presStyleCnt="0"/>
      <dgm:spPr/>
    </dgm:pt>
    <dgm:pt modelId="{90765B8D-1E4F-4E75-B70E-FB4F64D0919A}" type="pres">
      <dgm:prSet presAssocID="{C0C639D9-D99A-47ED-9428-9EA4B9872B5E}" presName="composite" presStyleCnt="0"/>
      <dgm:spPr/>
    </dgm:pt>
    <dgm:pt modelId="{E8F4399E-08EC-4014-ABCF-F1A30BBD8832}" type="pres">
      <dgm:prSet presAssocID="{C0C639D9-D99A-47ED-9428-9EA4B9872B5E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35890-0890-412A-8CEF-755D92142404}" type="pres">
      <dgm:prSet presAssocID="{C0C639D9-D99A-47ED-9428-9EA4B9872B5E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</dgm:spPr>
    </dgm:pt>
    <dgm:pt modelId="{E0278DB6-3DC6-49CB-9E29-7DD3146CB1AE}" type="pres">
      <dgm:prSet presAssocID="{D07E08BA-C222-40D9-B3A7-9002E1230EC9}" presName="sibTrans" presStyleCnt="0"/>
      <dgm:spPr/>
    </dgm:pt>
    <dgm:pt modelId="{830D56FA-24FB-4F75-A136-100A2D043296}" type="pres">
      <dgm:prSet presAssocID="{8C8398FD-E52F-47BF-AD81-F8464A015488}" presName="composite" presStyleCnt="0"/>
      <dgm:spPr/>
    </dgm:pt>
    <dgm:pt modelId="{2CEC48B4-6733-468C-A48A-60ECBEFCD311}" type="pres">
      <dgm:prSet presAssocID="{8C8398FD-E52F-47BF-AD81-F8464A015488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5F2AA-5BAB-4F64-B3F2-E44A8360ECB8}" type="pres">
      <dgm:prSet presAssocID="{8C8398FD-E52F-47BF-AD81-F8464A015488}" presName="rect2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3F768C8E-E579-497B-B081-9946594EAE6B}" type="pres">
      <dgm:prSet presAssocID="{51FF10EA-E6DD-4139-9564-9BAAEBC1139A}" presName="sibTrans" presStyleCnt="0"/>
      <dgm:spPr/>
    </dgm:pt>
    <dgm:pt modelId="{B1CD0063-3379-4539-8571-F470189C8809}" type="pres">
      <dgm:prSet presAssocID="{349B4108-C872-4C37-9F27-5EFE232A683A}" presName="composite" presStyleCnt="0"/>
      <dgm:spPr/>
    </dgm:pt>
    <dgm:pt modelId="{300A9941-65B9-4A4F-B9F9-3CD812A3B3A5}" type="pres">
      <dgm:prSet presAssocID="{349B4108-C872-4C37-9F27-5EFE232A683A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98591-7ED1-43C2-9569-1EF082D2FE94}" type="pres">
      <dgm:prSet presAssocID="{349B4108-C872-4C37-9F27-5EFE232A683A}" presName="rect2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</dgm:spPr>
    </dgm:pt>
    <dgm:pt modelId="{E511F6D0-140F-4E5E-BDC1-D276CC6A40CC}" type="pres">
      <dgm:prSet presAssocID="{A9F105C5-3895-48F2-A865-827ED8620603}" presName="sibTrans" presStyleCnt="0"/>
      <dgm:spPr/>
    </dgm:pt>
    <dgm:pt modelId="{188D159C-9F7F-41DD-B1CD-4D28A590454A}" type="pres">
      <dgm:prSet presAssocID="{734ABEF9-EC62-4954-8F5B-AD4012E9755C}" presName="composite" presStyleCnt="0"/>
      <dgm:spPr/>
    </dgm:pt>
    <dgm:pt modelId="{677DE19C-196F-45E5-B742-A20BE0A44A93}" type="pres">
      <dgm:prSet presAssocID="{734ABEF9-EC62-4954-8F5B-AD4012E9755C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EE9C7-F6CC-4346-A586-3B632E96645A}" type="pres">
      <dgm:prSet presAssocID="{734ABEF9-EC62-4954-8F5B-AD4012E9755C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9000" b="-29000"/>
          </a:stretch>
        </a:blipFill>
      </dgm:spPr>
    </dgm:pt>
    <dgm:pt modelId="{D729DF1C-1E69-4F6B-A740-63717A0387C9}" type="pres">
      <dgm:prSet presAssocID="{3047B5EA-B36B-4A45-BF91-E86DB9E7D29B}" presName="sibTrans" presStyleCnt="0"/>
      <dgm:spPr/>
    </dgm:pt>
    <dgm:pt modelId="{28A54012-AE81-49EC-BC58-65210B0FDCB0}" type="pres">
      <dgm:prSet presAssocID="{0262A475-ACF5-4F89-841F-1250275B9D02}" presName="composite" presStyleCnt="0"/>
      <dgm:spPr/>
    </dgm:pt>
    <dgm:pt modelId="{6123EF70-1EC3-4E73-9678-0A9830052135}" type="pres">
      <dgm:prSet presAssocID="{0262A475-ACF5-4F89-841F-1250275B9D02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28268-60F1-427E-967E-3CB8232D94EA}" type="pres">
      <dgm:prSet presAssocID="{0262A475-ACF5-4F89-841F-1250275B9D02}" presName="rect2" presStyleLbl="fgImgPlace1" presStyleIdx="5" presStyleCnt="6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4406" b="-48406"/>
          </a:stretch>
        </a:blipFill>
      </dgm:spPr>
    </dgm:pt>
  </dgm:ptLst>
  <dgm:cxnLst>
    <dgm:cxn modelId="{BD1B7DC9-75E7-48F8-89B5-F51ACD5C81F5}" type="presOf" srcId="{519ABCFD-ED60-4FCF-9149-C111AD77DFA4}" destId="{4EC205CD-ACD5-4150-B343-035835D1A524}" srcOrd="0" destOrd="0" presId="urn:microsoft.com/office/officeart/2008/layout/PictureStrips"/>
    <dgm:cxn modelId="{B40AEDBC-EB8D-443C-9A08-FED175E104B5}" srcId="{519ABCFD-ED60-4FCF-9149-C111AD77DFA4}" destId="{C0C639D9-D99A-47ED-9428-9EA4B9872B5E}" srcOrd="1" destOrd="0" parTransId="{683397A8-8134-45D4-9C40-55D600769428}" sibTransId="{D07E08BA-C222-40D9-B3A7-9002E1230EC9}"/>
    <dgm:cxn modelId="{72B59BB1-9A79-494A-91EC-210E3F49E63E}" type="presOf" srcId="{349B4108-C872-4C37-9F27-5EFE232A683A}" destId="{300A9941-65B9-4A4F-B9F9-3CD812A3B3A5}" srcOrd="0" destOrd="0" presId="urn:microsoft.com/office/officeart/2008/layout/PictureStrips"/>
    <dgm:cxn modelId="{CABC762A-0AE3-4A3F-BAB6-9438DAE9694C}" type="presOf" srcId="{C0C639D9-D99A-47ED-9428-9EA4B9872B5E}" destId="{E8F4399E-08EC-4014-ABCF-F1A30BBD8832}" srcOrd="0" destOrd="0" presId="urn:microsoft.com/office/officeart/2008/layout/PictureStrips"/>
    <dgm:cxn modelId="{DA523CE2-B978-485A-BA88-BD523ECB7697}" srcId="{519ABCFD-ED60-4FCF-9149-C111AD77DFA4}" destId="{349B4108-C872-4C37-9F27-5EFE232A683A}" srcOrd="3" destOrd="0" parTransId="{069E7CE5-6AC5-4C2E-8D18-B95488B4F6A2}" sibTransId="{A9F105C5-3895-48F2-A865-827ED8620603}"/>
    <dgm:cxn modelId="{F71674C9-7D30-40C9-957B-B6ADEB28FA5C}" srcId="{519ABCFD-ED60-4FCF-9149-C111AD77DFA4}" destId="{734ABEF9-EC62-4954-8F5B-AD4012E9755C}" srcOrd="4" destOrd="0" parTransId="{807F1F8E-83F5-4AFA-8B2E-902DAA86D25A}" sibTransId="{3047B5EA-B36B-4A45-BF91-E86DB9E7D29B}"/>
    <dgm:cxn modelId="{333E331D-F0D1-4A07-B93C-C3FD56856B5C}" srcId="{519ABCFD-ED60-4FCF-9149-C111AD77DFA4}" destId="{20301E8D-3DBD-49C8-92C5-88027B671B63}" srcOrd="0" destOrd="0" parTransId="{391A4B35-5D3E-4112-8DE3-A30936A9068C}" sibTransId="{5BDD7C06-21E5-49C8-9892-D867B3B1988F}"/>
    <dgm:cxn modelId="{47CE1C92-57F9-493B-8C16-2B0E216F9230}" type="presOf" srcId="{734ABEF9-EC62-4954-8F5B-AD4012E9755C}" destId="{677DE19C-196F-45E5-B742-A20BE0A44A93}" srcOrd="0" destOrd="0" presId="urn:microsoft.com/office/officeart/2008/layout/PictureStrips"/>
    <dgm:cxn modelId="{C1B43A0C-1F09-487C-8249-FD10EB5DBB26}" type="presOf" srcId="{0262A475-ACF5-4F89-841F-1250275B9D02}" destId="{6123EF70-1EC3-4E73-9678-0A9830052135}" srcOrd="0" destOrd="0" presId="urn:microsoft.com/office/officeart/2008/layout/PictureStrips"/>
    <dgm:cxn modelId="{EFDAD765-1183-4331-9D1C-6763F7CF2587}" srcId="{519ABCFD-ED60-4FCF-9149-C111AD77DFA4}" destId="{8C8398FD-E52F-47BF-AD81-F8464A015488}" srcOrd="2" destOrd="0" parTransId="{38D1002C-C75D-4CAF-8F24-F5CB7D7C807C}" sibTransId="{51FF10EA-E6DD-4139-9564-9BAAEBC1139A}"/>
    <dgm:cxn modelId="{C47ABDEC-60E8-48D4-9411-3826F411D2F0}" type="presOf" srcId="{8C8398FD-E52F-47BF-AD81-F8464A015488}" destId="{2CEC48B4-6733-468C-A48A-60ECBEFCD311}" srcOrd="0" destOrd="0" presId="urn:microsoft.com/office/officeart/2008/layout/PictureStrips"/>
    <dgm:cxn modelId="{B0C6DBF1-B17D-4B09-AF96-0A543CC17528}" type="presOf" srcId="{20301E8D-3DBD-49C8-92C5-88027B671B63}" destId="{6F16C48A-2E21-4F69-9718-2EB19D0B757F}" srcOrd="0" destOrd="0" presId="urn:microsoft.com/office/officeart/2008/layout/PictureStrips"/>
    <dgm:cxn modelId="{A8247C88-DA23-45AE-B162-053017BD1350}" srcId="{519ABCFD-ED60-4FCF-9149-C111AD77DFA4}" destId="{0262A475-ACF5-4F89-841F-1250275B9D02}" srcOrd="5" destOrd="0" parTransId="{F71D5DDB-983B-4470-BF26-939B46F0793D}" sibTransId="{A80167A6-559F-4391-A90D-31C1BA9DCFD8}"/>
    <dgm:cxn modelId="{B2DE68D9-C217-4331-94D9-59EB9A758DE6}" type="presParOf" srcId="{4EC205CD-ACD5-4150-B343-035835D1A524}" destId="{FDC507A0-A926-46E2-BA48-CE1631CC8E82}" srcOrd="0" destOrd="0" presId="urn:microsoft.com/office/officeart/2008/layout/PictureStrips"/>
    <dgm:cxn modelId="{0438A863-1FF0-45B3-9BF4-005B71A122F4}" type="presParOf" srcId="{FDC507A0-A926-46E2-BA48-CE1631CC8E82}" destId="{6F16C48A-2E21-4F69-9718-2EB19D0B757F}" srcOrd="0" destOrd="0" presId="urn:microsoft.com/office/officeart/2008/layout/PictureStrips"/>
    <dgm:cxn modelId="{677DF218-AF88-41AE-817B-ADED785DA6D0}" type="presParOf" srcId="{FDC507A0-A926-46E2-BA48-CE1631CC8E82}" destId="{54B1C504-59D1-41AB-92E5-D057EB717C9F}" srcOrd="1" destOrd="0" presId="urn:microsoft.com/office/officeart/2008/layout/PictureStrips"/>
    <dgm:cxn modelId="{07FCA111-D37C-469C-9BED-005551B7DDB0}" type="presParOf" srcId="{4EC205CD-ACD5-4150-B343-035835D1A524}" destId="{D063B9BA-C8D9-4C3A-B70C-FD6F46051463}" srcOrd="1" destOrd="0" presId="urn:microsoft.com/office/officeart/2008/layout/PictureStrips"/>
    <dgm:cxn modelId="{DA6C8E20-6FD5-4159-A6FE-322DB2D0D92A}" type="presParOf" srcId="{4EC205CD-ACD5-4150-B343-035835D1A524}" destId="{90765B8D-1E4F-4E75-B70E-FB4F64D0919A}" srcOrd="2" destOrd="0" presId="urn:microsoft.com/office/officeart/2008/layout/PictureStrips"/>
    <dgm:cxn modelId="{EC09E525-2592-4EAB-BB11-7D22230AA53B}" type="presParOf" srcId="{90765B8D-1E4F-4E75-B70E-FB4F64D0919A}" destId="{E8F4399E-08EC-4014-ABCF-F1A30BBD8832}" srcOrd="0" destOrd="0" presId="urn:microsoft.com/office/officeart/2008/layout/PictureStrips"/>
    <dgm:cxn modelId="{6350E3AA-F6FD-479B-9649-A77A0048B495}" type="presParOf" srcId="{90765B8D-1E4F-4E75-B70E-FB4F64D0919A}" destId="{2B635890-0890-412A-8CEF-755D92142404}" srcOrd="1" destOrd="0" presId="urn:microsoft.com/office/officeart/2008/layout/PictureStrips"/>
    <dgm:cxn modelId="{00E01AB0-635B-4DF2-B678-A6C53160E862}" type="presParOf" srcId="{4EC205CD-ACD5-4150-B343-035835D1A524}" destId="{E0278DB6-3DC6-49CB-9E29-7DD3146CB1AE}" srcOrd="3" destOrd="0" presId="urn:microsoft.com/office/officeart/2008/layout/PictureStrips"/>
    <dgm:cxn modelId="{1F373DBA-7D1A-47C5-BC6D-6094AA757AC1}" type="presParOf" srcId="{4EC205CD-ACD5-4150-B343-035835D1A524}" destId="{830D56FA-24FB-4F75-A136-100A2D043296}" srcOrd="4" destOrd="0" presId="urn:microsoft.com/office/officeart/2008/layout/PictureStrips"/>
    <dgm:cxn modelId="{4B8A575C-F70D-4CF2-9C01-1C491655CB7E}" type="presParOf" srcId="{830D56FA-24FB-4F75-A136-100A2D043296}" destId="{2CEC48B4-6733-468C-A48A-60ECBEFCD311}" srcOrd="0" destOrd="0" presId="urn:microsoft.com/office/officeart/2008/layout/PictureStrips"/>
    <dgm:cxn modelId="{02A7F57E-AAC2-4851-8FF4-C54EE272B099}" type="presParOf" srcId="{830D56FA-24FB-4F75-A136-100A2D043296}" destId="{A205F2AA-5BAB-4F64-B3F2-E44A8360ECB8}" srcOrd="1" destOrd="0" presId="urn:microsoft.com/office/officeart/2008/layout/PictureStrips"/>
    <dgm:cxn modelId="{6799AB86-5672-47A7-B160-7FD9922CA1C5}" type="presParOf" srcId="{4EC205CD-ACD5-4150-B343-035835D1A524}" destId="{3F768C8E-E579-497B-B081-9946594EAE6B}" srcOrd="5" destOrd="0" presId="urn:microsoft.com/office/officeart/2008/layout/PictureStrips"/>
    <dgm:cxn modelId="{BDF4DE5D-599D-4AD5-9677-6A5EECFCAAE6}" type="presParOf" srcId="{4EC205CD-ACD5-4150-B343-035835D1A524}" destId="{B1CD0063-3379-4539-8571-F470189C8809}" srcOrd="6" destOrd="0" presId="urn:microsoft.com/office/officeart/2008/layout/PictureStrips"/>
    <dgm:cxn modelId="{6117519E-EFD9-4752-81FC-D42CD4A52377}" type="presParOf" srcId="{B1CD0063-3379-4539-8571-F470189C8809}" destId="{300A9941-65B9-4A4F-B9F9-3CD812A3B3A5}" srcOrd="0" destOrd="0" presId="urn:microsoft.com/office/officeart/2008/layout/PictureStrips"/>
    <dgm:cxn modelId="{79929D92-DFF7-4958-82F8-DCAA9C676F28}" type="presParOf" srcId="{B1CD0063-3379-4539-8571-F470189C8809}" destId="{44F98591-7ED1-43C2-9569-1EF082D2FE94}" srcOrd="1" destOrd="0" presId="urn:microsoft.com/office/officeart/2008/layout/PictureStrips"/>
    <dgm:cxn modelId="{F643B7C5-891E-40F3-958A-F25D9E3233C9}" type="presParOf" srcId="{4EC205CD-ACD5-4150-B343-035835D1A524}" destId="{E511F6D0-140F-4E5E-BDC1-D276CC6A40CC}" srcOrd="7" destOrd="0" presId="urn:microsoft.com/office/officeart/2008/layout/PictureStrips"/>
    <dgm:cxn modelId="{1D1B1280-F254-4C24-A2EA-8E46BDC05923}" type="presParOf" srcId="{4EC205CD-ACD5-4150-B343-035835D1A524}" destId="{188D159C-9F7F-41DD-B1CD-4D28A590454A}" srcOrd="8" destOrd="0" presId="urn:microsoft.com/office/officeart/2008/layout/PictureStrips"/>
    <dgm:cxn modelId="{490C302F-82B5-44AB-8A87-B63AB8F4BA27}" type="presParOf" srcId="{188D159C-9F7F-41DD-B1CD-4D28A590454A}" destId="{677DE19C-196F-45E5-B742-A20BE0A44A93}" srcOrd="0" destOrd="0" presId="urn:microsoft.com/office/officeart/2008/layout/PictureStrips"/>
    <dgm:cxn modelId="{C066B468-04CC-4723-87FA-86C7E2396BAC}" type="presParOf" srcId="{188D159C-9F7F-41DD-B1CD-4D28A590454A}" destId="{918EE9C7-F6CC-4346-A586-3B632E96645A}" srcOrd="1" destOrd="0" presId="urn:microsoft.com/office/officeart/2008/layout/PictureStrips"/>
    <dgm:cxn modelId="{36397E30-8653-430D-A12D-76C77199EAB8}" type="presParOf" srcId="{4EC205CD-ACD5-4150-B343-035835D1A524}" destId="{D729DF1C-1E69-4F6B-A740-63717A0387C9}" srcOrd="9" destOrd="0" presId="urn:microsoft.com/office/officeart/2008/layout/PictureStrips"/>
    <dgm:cxn modelId="{A1637A0E-0A99-4018-9A62-C7C4FB3597F7}" type="presParOf" srcId="{4EC205CD-ACD5-4150-B343-035835D1A524}" destId="{28A54012-AE81-49EC-BC58-65210B0FDCB0}" srcOrd="10" destOrd="0" presId="urn:microsoft.com/office/officeart/2008/layout/PictureStrips"/>
    <dgm:cxn modelId="{130738C8-7FCF-4904-A6D2-11F380254875}" type="presParOf" srcId="{28A54012-AE81-49EC-BC58-65210B0FDCB0}" destId="{6123EF70-1EC3-4E73-9678-0A9830052135}" srcOrd="0" destOrd="0" presId="urn:microsoft.com/office/officeart/2008/layout/PictureStrips"/>
    <dgm:cxn modelId="{73B53E74-5103-42C1-A50B-77F33697359D}" type="presParOf" srcId="{28A54012-AE81-49EC-BC58-65210B0FDCB0}" destId="{38F28268-60F1-427E-967E-3CB8232D94E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4E173B-F464-4A9F-8994-155F81B96B42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94FA203-1F36-47EE-A7DE-C584B4E6711D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  <a:alpha val="50000"/>
          </a:schemeClr>
        </a:solidFill>
        <a:ln>
          <a:noFill/>
        </a:ln>
      </dgm:spPr>
      <dgm:t>
        <a:bodyPr lIns="432000"/>
        <a:lstStyle/>
        <a:p>
          <a:r>
            <a:rPr lang="ru-RU" sz="1500" dirty="0"/>
            <a:t>необходимость в совершенствовании нормативного определения коррупции, предусмотренного ст. 1 Федерального закона № 273-ФЗ</a:t>
          </a:r>
        </a:p>
      </dgm:t>
    </dgm:pt>
    <dgm:pt modelId="{FBFFC4F4-6555-475B-91E4-CEF964B29338}" type="parTrans" cxnId="{1BF2BC74-2622-4235-8ED9-30701B43EA57}">
      <dgm:prSet/>
      <dgm:spPr/>
      <dgm:t>
        <a:bodyPr/>
        <a:lstStyle/>
        <a:p>
          <a:endParaRPr lang="ru-RU" sz="1500"/>
        </a:p>
      </dgm:t>
    </dgm:pt>
    <dgm:pt modelId="{0374B02A-9A99-4825-BBDC-6A0BA2825540}" type="sibTrans" cxnId="{1BF2BC74-2622-4235-8ED9-30701B43EA57}">
      <dgm:prSet/>
      <dgm:spPr/>
      <dgm:t>
        <a:bodyPr/>
        <a:lstStyle/>
        <a:p>
          <a:endParaRPr lang="ru-RU" sz="1500"/>
        </a:p>
      </dgm:t>
    </dgm:pt>
    <dgm:pt modelId="{74345B06-4DA5-4298-8C15-F0AD413E179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 lIns="432000"/>
        <a:lstStyle/>
        <a:p>
          <a:r>
            <a:rPr lang="ru-RU" sz="1500" dirty="0"/>
            <a:t>несогласованность норм различных видов нормативных правовых актов (п. 3 ст.10 Федерального Закона №273-ФЗ и ст. 27 Федерального Закона №7-ФЗ)</a:t>
          </a:r>
        </a:p>
      </dgm:t>
    </dgm:pt>
    <dgm:pt modelId="{93E256FA-F67D-4DB4-8C5B-4FFE0C3C8A22}" type="parTrans" cxnId="{A028AA82-6348-458A-B11E-EFCA0CED15C0}">
      <dgm:prSet/>
      <dgm:spPr/>
      <dgm:t>
        <a:bodyPr/>
        <a:lstStyle/>
        <a:p>
          <a:endParaRPr lang="ru-RU" sz="1500"/>
        </a:p>
      </dgm:t>
    </dgm:pt>
    <dgm:pt modelId="{5A573A3D-5868-4CB0-BF73-142BBF3CEAAF}" type="sibTrans" cxnId="{A028AA82-6348-458A-B11E-EFCA0CED15C0}">
      <dgm:prSet/>
      <dgm:spPr/>
      <dgm:t>
        <a:bodyPr/>
        <a:lstStyle/>
        <a:p>
          <a:endParaRPr lang="ru-RU" sz="1500"/>
        </a:p>
      </dgm:t>
    </dgm:pt>
    <dgm:pt modelId="{541E322D-B5B8-4DBA-B64F-53C25FABF6A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 lIns="432000"/>
        <a:lstStyle/>
        <a:p>
          <a:r>
            <a:rPr lang="ru-RU" sz="1500" dirty="0"/>
            <a:t>отсутствие  нормы, детализирующей полномочия органов местного самоуправления в сфере регламентации противодействия коррупции</a:t>
          </a:r>
        </a:p>
      </dgm:t>
    </dgm:pt>
    <dgm:pt modelId="{64FFAAFD-A583-4669-BBF8-33F8EC947837}" type="parTrans" cxnId="{2CE68103-6320-46E1-89FB-C9B998BF7F89}">
      <dgm:prSet/>
      <dgm:spPr/>
      <dgm:t>
        <a:bodyPr/>
        <a:lstStyle/>
        <a:p>
          <a:endParaRPr lang="ru-RU" sz="1500"/>
        </a:p>
      </dgm:t>
    </dgm:pt>
    <dgm:pt modelId="{EF2BA481-7A56-4E16-AB52-72F89020E0A3}" type="sibTrans" cxnId="{2CE68103-6320-46E1-89FB-C9B998BF7F89}">
      <dgm:prSet/>
      <dgm:spPr/>
      <dgm:t>
        <a:bodyPr/>
        <a:lstStyle/>
        <a:p>
          <a:endParaRPr lang="ru-RU" sz="1500"/>
        </a:p>
      </dgm:t>
    </dgm:pt>
    <dgm:pt modelId="{6ECB4AF0-2456-4EA3-923F-99DCAA99A96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 lIns="432000"/>
        <a:lstStyle/>
        <a:p>
          <a:r>
            <a:rPr lang="ru-RU" sz="1500" dirty="0"/>
            <a:t>недостаточное финансовое обеспечение</a:t>
          </a:r>
        </a:p>
      </dgm:t>
    </dgm:pt>
    <dgm:pt modelId="{7AF233C1-E219-409E-B89C-86FD508B3B53}" type="parTrans" cxnId="{5EC40823-1DC1-455A-B621-54221C8331F0}">
      <dgm:prSet/>
      <dgm:spPr/>
      <dgm:t>
        <a:bodyPr/>
        <a:lstStyle/>
        <a:p>
          <a:endParaRPr lang="ru-RU" sz="1500"/>
        </a:p>
      </dgm:t>
    </dgm:pt>
    <dgm:pt modelId="{067FE1B2-4905-4F2F-B1A5-793BC376CD93}" type="sibTrans" cxnId="{5EC40823-1DC1-455A-B621-54221C8331F0}">
      <dgm:prSet/>
      <dgm:spPr/>
      <dgm:t>
        <a:bodyPr/>
        <a:lstStyle/>
        <a:p>
          <a:endParaRPr lang="ru-RU" sz="1500"/>
        </a:p>
      </dgm:t>
    </dgm:pt>
    <dgm:pt modelId="{2A292AFC-3875-4AED-99A9-36F8E377F6E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 lIns="432000"/>
        <a:lstStyle/>
        <a:p>
          <a:r>
            <a:rPr lang="ru-RU" sz="1500" dirty="0"/>
            <a:t>отсутствие единого стандарта и соответствующего раздела в классификаторе нарушений</a:t>
          </a:r>
        </a:p>
      </dgm:t>
    </dgm:pt>
    <dgm:pt modelId="{3026B108-CE35-4EB9-BA23-84DA5CA17191}" type="parTrans" cxnId="{7BCD8A48-8DE2-416A-8EF0-868AB2F44522}">
      <dgm:prSet/>
      <dgm:spPr/>
      <dgm:t>
        <a:bodyPr/>
        <a:lstStyle/>
        <a:p>
          <a:endParaRPr lang="ru-RU" sz="1500"/>
        </a:p>
      </dgm:t>
    </dgm:pt>
    <dgm:pt modelId="{8A16C5BB-3602-4E0A-85AC-D84E06E764ED}" type="sibTrans" cxnId="{7BCD8A48-8DE2-416A-8EF0-868AB2F44522}">
      <dgm:prSet/>
      <dgm:spPr/>
      <dgm:t>
        <a:bodyPr/>
        <a:lstStyle/>
        <a:p>
          <a:endParaRPr lang="ru-RU" sz="1500"/>
        </a:p>
      </dgm:t>
    </dgm:pt>
    <dgm:pt modelId="{2230C894-F48E-4BEA-9E94-F64E629FFC27}">
      <dgm:prSet custT="1"/>
      <dgm:spPr/>
      <dgm:t>
        <a:bodyPr/>
        <a:lstStyle/>
        <a:p>
          <a:r>
            <a:rPr lang="ru-RU" sz="1600" b="1" dirty="0"/>
            <a:t>Проблемы, связанные с осуществлением полномочий в сфере противодействия коррупции</a:t>
          </a:r>
        </a:p>
      </dgm:t>
    </dgm:pt>
    <dgm:pt modelId="{1FEBA8C1-9D10-4DFC-933A-75D798783614}" type="parTrans" cxnId="{407039AE-26C1-403C-B899-B8F8284574B7}">
      <dgm:prSet/>
      <dgm:spPr/>
      <dgm:t>
        <a:bodyPr/>
        <a:lstStyle/>
        <a:p>
          <a:endParaRPr lang="ru-RU" sz="1500"/>
        </a:p>
      </dgm:t>
    </dgm:pt>
    <dgm:pt modelId="{58C04D5B-89B4-441D-8E6B-2E74184B6178}" type="sibTrans" cxnId="{407039AE-26C1-403C-B899-B8F8284574B7}">
      <dgm:prSet/>
      <dgm:spPr/>
      <dgm:t>
        <a:bodyPr/>
        <a:lstStyle/>
        <a:p>
          <a:endParaRPr lang="ru-RU" sz="1500"/>
        </a:p>
      </dgm:t>
    </dgm:pt>
    <dgm:pt modelId="{1031E219-570A-4AFA-8B3A-96B21A649D17}" type="pres">
      <dgm:prSet presAssocID="{AE4E173B-F464-4A9F-8994-155F81B96B4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398870E-B80B-4A9A-91C9-45105616E53F}" type="pres">
      <dgm:prSet presAssocID="{2230C894-F48E-4BEA-9E94-F64E629FFC27}" presName="thickLine" presStyleLbl="alignNode1" presStyleIdx="0" presStyleCnt="1"/>
      <dgm:spPr/>
    </dgm:pt>
    <dgm:pt modelId="{E8E42EC5-6B52-4672-9A68-D9E90C85ACEC}" type="pres">
      <dgm:prSet presAssocID="{2230C894-F48E-4BEA-9E94-F64E629FFC27}" presName="horz1" presStyleCnt="0"/>
      <dgm:spPr/>
    </dgm:pt>
    <dgm:pt modelId="{DACEB5A5-989D-482D-9CAF-1531AEFC319B}" type="pres">
      <dgm:prSet presAssocID="{2230C894-F48E-4BEA-9E94-F64E629FFC27}" presName="tx1" presStyleLbl="revTx" presStyleIdx="0" presStyleCnt="6"/>
      <dgm:spPr/>
      <dgm:t>
        <a:bodyPr/>
        <a:lstStyle/>
        <a:p>
          <a:endParaRPr lang="ru-RU"/>
        </a:p>
      </dgm:t>
    </dgm:pt>
    <dgm:pt modelId="{396E13C4-F920-49A8-8B0E-54B56E86A2F9}" type="pres">
      <dgm:prSet presAssocID="{2230C894-F48E-4BEA-9E94-F64E629FFC27}" presName="vert1" presStyleCnt="0"/>
      <dgm:spPr/>
    </dgm:pt>
    <dgm:pt modelId="{65C5F087-41E2-49B4-82FA-8E6928F5685D}" type="pres">
      <dgm:prSet presAssocID="{D94FA203-1F36-47EE-A7DE-C584B4E6711D}" presName="vertSpace2a" presStyleCnt="0"/>
      <dgm:spPr/>
    </dgm:pt>
    <dgm:pt modelId="{3771173A-B19A-4838-ABE7-4B9562BC7D3B}" type="pres">
      <dgm:prSet presAssocID="{D94FA203-1F36-47EE-A7DE-C584B4E6711D}" presName="horz2" presStyleCnt="0"/>
      <dgm:spPr/>
    </dgm:pt>
    <dgm:pt modelId="{FB4E45AE-4CF4-42A3-B731-B522258871EE}" type="pres">
      <dgm:prSet presAssocID="{D94FA203-1F36-47EE-A7DE-C584B4E6711D}" presName="horzSpace2" presStyleCnt="0"/>
      <dgm:spPr/>
    </dgm:pt>
    <dgm:pt modelId="{03F22C31-BF9B-4CDB-89EF-8766A521A99C}" type="pres">
      <dgm:prSet presAssocID="{D94FA203-1F36-47EE-A7DE-C584B4E6711D}" presName="tx2" presStyleLbl="revTx" presStyleIdx="1" presStyleCnt="6"/>
      <dgm:spPr/>
      <dgm:t>
        <a:bodyPr/>
        <a:lstStyle/>
        <a:p>
          <a:endParaRPr lang="ru-RU"/>
        </a:p>
      </dgm:t>
    </dgm:pt>
    <dgm:pt modelId="{7B69C475-DF89-4AD3-A25E-758567B9DD22}" type="pres">
      <dgm:prSet presAssocID="{D94FA203-1F36-47EE-A7DE-C584B4E6711D}" presName="vert2" presStyleCnt="0"/>
      <dgm:spPr/>
    </dgm:pt>
    <dgm:pt modelId="{1DE1FBD7-55AA-4BF2-AEFA-EF5C98830F1C}" type="pres">
      <dgm:prSet presAssocID="{D94FA203-1F36-47EE-A7DE-C584B4E6711D}" presName="thinLine2b" presStyleLbl="callout" presStyleIdx="0" presStyleCnt="5"/>
      <dgm:spPr/>
    </dgm:pt>
    <dgm:pt modelId="{F889A9D1-9D12-411E-A488-05E33F249439}" type="pres">
      <dgm:prSet presAssocID="{D94FA203-1F36-47EE-A7DE-C584B4E6711D}" presName="vertSpace2b" presStyleCnt="0"/>
      <dgm:spPr/>
    </dgm:pt>
    <dgm:pt modelId="{ACDB1774-9363-4932-94DA-67A8DA620AB9}" type="pres">
      <dgm:prSet presAssocID="{74345B06-4DA5-4298-8C15-F0AD413E1793}" presName="horz2" presStyleCnt="0"/>
      <dgm:spPr/>
    </dgm:pt>
    <dgm:pt modelId="{FE7EDAAD-2F4B-49A2-9A9D-280A7588CDB7}" type="pres">
      <dgm:prSet presAssocID="{74345B06-4DA5-4298-8C15-F0AD413E1793}" presName="horzSpace2" presStyleCnt="0"/>
      <dgm:spPr/>
    </dgm:pt>
    <dgm:pt modelId="{A0B8C3F3-F40D-4CF6-9ADA-2F2ECED3CC03}" type="pres">
      <dgm:prSet presAssocID="{74345B06-4DA5-4298-8C15-F0AD413E1793}" presName="tx2" presStyleLbl="revTx" presStyleIdx="2" presStyleCnt="6"/>
      <dgm:spPr/>
      <dgm:t>
        <a:bodyPr/>
        <a:lstStyle/>
        <a:p>
          <a:endParaRPr lang="ru-RU"/>
        </a:p>
      </dgm:t>
    </dgm:pt>
    <dgm:pt modelId="{DE0CEF6D-CA5A-470C-B68E-8BEE5FB51C8E}" type="pres">
      <dgm:prSet presAssocID="{74345B06-4DA5-4298-8C15-F0AD413E1793}" presName="vert2" presStyleCnt="0"/>
      <dgm:spPr/>
    </dgm:pt>
    <dgm:pt modelId="{6BF5226E-6933-4840-B441-3399D0283FEA}" type="pres">
      <dgm:prSet presAssocID="{74345B06-4DA5-4298-8C15-F0AD413E1793}" presName="thinLine2b" presStyleLbl="callout" presStyleIdx="1" presStyleCnt="5"/>
      <dgm:spPr/>
    </dgm:pt>
    <dgm:pt modelId="{444745A2-4B55-447F-8B32-D55756F47F07}" type="pres">
      <dgm:prSet presAssocID="{74345B06-4DA5-4298-8C15-F0AD413E1793}" presName="vertSpace2b" presStyleCnt="0"/>
      <dgm:spPr/>
    </dgm:pt>
    <dgm:pt modelId="{69B0D3A1-5619-43F1-A73D-287FDF587244}" type="pres">
      <dgm:prSet presAssocID="{541E322D-B5B8-4DBA-B64F-53C25FABF6AD}" presName="horz2" presStyleCnt="0"/>
      <dgm:spPr/>
    </dgm:pt>
    <dgm:pt modelId="{61935F88-8254-45B5-8307-776E60B53E27}" type="pres">
      <dgm:prSet presAssocID="{541E322D-B5B8-4DBA-B64F-53C25FABF6AD}" presName="horzSpace2" presStyleCnt="0"/>
      <dgm:spPr/>
    </dgm:pt>
    <dgm:pt modelId="{E92BACE7-0126-4D32-8C2B-9E17CC1B417B}" type="pres">
      <dgm:prSet presAssocID="{541E322D-B5B8-4DBA-B64F-53C25FABF6AD}" presName="tx2" presStyleLbl="revTx" presStyleIdx="3" presStyleCnt="6"/>
      <dgm:spPr/>
      <dgm:t>
        <a:bodyPr/>
        <a:lstStyle/>
        <a:p>
          <a:endParaRPr lang="ru-RU"/>
        </a:p>
      </dgm:t>
    </dgm:pt>
    <dgm:pt modelId="{2F8911D1-7692-45D5-BF66-5F682055265B}" type="pres">
      <dgm:prSet presAssocID="{541E322D-B5B8-4DBA-B64F-53C25FABF6AD}" presName="vert2" presStyleCnt="0"/>
      <dgm:spPr/>
    </dgm:pt>
    <dgm:pt modelId="{989CFA20-073B-47C3-BF73-0B07DE4C5FCF}" type="pres">
      <dgm:prSet presAssocID="{541E322D-B5B8-4DBA-B64F-53C25FABF6AD}" presName="thinLine2b" presStyleLbl="callout" presStyleIdx="2" presStyleCnt="5"/>
      <dgm:spPr/>
    </dgm:pt>
    <dgm:pt modelId="{FF8708DE-03CF-4324-83F9-07FE73B21068}" type="pres">
      <dgm:prSet presAssocID="{541E322D-B5B8-4DBA-B64F-53C25FABF6AD}" presName="vertSpace2b" presStyleCnt="0"/>
      <dgm:spPr/>
    </dgm:pt>
    <dgm:pt modelId="{A848BD7C-384D-4698-B7A2-76D4A4A79B70}" type="pres">
      <dgm:prSet presAssocID="{6ECB4AF0-2456-4EA3-923F-99DCAA99A960}" presName="horz2" presStyleCnt="0"/>
      <dgm:spPr/>
    </dgm:pt>
    <dgm:pt modelId="{82216F3F-36E0-488D-B8BD-BDFE1AED56C2}" type="pres">
      <dgm:prSet presAssocID="{6ECB4AF0-2456-4EA3-923F-99DCAA99A960}" presName="horzSpace2" presStyleCnt="0"/>
      <dgm:spPr/>
    </dgm:pt>
    <dgm:pt modelId="{C29A24AC-50F9-401D-8407-7D1739F3FBDB}" type="pres">
      <dgm:prSet presAssocID="{6ECB4AF0-2456-4EA3-923F-99DCAA99A960}" presName="tx2" presStyleLbl="revTx" presStyleIdx="4" presStyleCnt="6"/>
      <dgm:spPr/>
      <dgm:t>
        <a:bodyPr/>
        <a:lstStyle/>
        <a:p>
          <a:endParaRPr lang="ru-RU"/>
        </a:p>
      </dgm:t>
    </dgm:pt>
    <dgm:pt modelId="{B62E8F09-97AF-4516-B418-6345E10CFCFD}" type="pres">
      <dgm:prSet presAssocID="{6ECB4AF0-2456-4EA3-923F-99DCAA99A960}" presName="vert2" presStyleCnt="0"/>
      <dgm:spPr/>
    </dgm:pt>
    <dgm:pt modelId="{FADDE088-C0ED-4A0C-8B4B-7C607CBED599}" type="pres">
      <dgm:prSet presAssocID="{6ECB4AF0-2456-4EA3-923F-99DCAA99A960}" presName="thinLine2b" presStyleLbl="callout" presStyleIdx="3" presStyleCnt="5"/>
      <dgm:spPr/>
    </dgm:pt>
    <dgm:pt modelId="{AEB084D1-57A2-423B-8D2A-7FCF3C02E632}" type="pres">
      <dgm:prSet presAssocID="{6ECB4AF0-2456-4EA3-923F-99DCAA99A960}" presName="vertSpace2b" presStyleCnt="0"/>
      <dgm:spPr/>
    </dgm:pt>
    <dgm:pt modelId="{A1FF6001-73C6-4786-958B-EABD3627D372}" type="pres">
      <dgm:prSet presAssocID="{2A292AFC-3875-4AED-99A9-36F8E377F6E9}" presName="horz2" presStyleCnt="0"/>
      <dgm:spPr/>
    </dgm:pt>
    <dgm:pt modelId="{561B297C-45F1-4EA7-A5D2-A93F56EB157B}" type="pres">
      <dgm:prSet presAssocID="{2A292AFC-3875-4AED-99A9-36F8E377F6E9}" presName="horzSpace2" presStyleCnt="0"/>
      <dgm:spPr/>
    </dgm:pt>
    <dgm:pt modelId="{39AF2935-1D37-4E0A-8150-747ECCE8AC49}" type="pres">
      <dgm:prSet presAssocID="{2A292AFC-3875-4AED-99A9-36F8E377F6E9}" presName="tx2" presStyleLbl="revTx" presStyleIdx="5" presStyleCnt="6"/>
      <dgm:spPr/>
      <dgm:t>
        <a:bodyPr/>
        <a:lstStyle/>
        <a:p>
          <a:endParaRPr lang="ru-RU"/>
        </a:p>
      </dgm:t>
    </dgm:pt>
    <dgm:pt modelId="{DFC14970-0260-4B4A-BDC3-56E7F70DB2DC}" type="pres">
      <dgm:prSet presAssocID="{2A292AFC-3875-4AED-99A9-36F8E377F6E9}" presName="vert2" presStyleCnt="0"/>
      <dgm:spPr/>
    </dgm:pt>
    <dgm:pt modelId="{2EA33F88-4CC8-439B-8B9D-505B3D955925}" type="pres">
      <dgm:prSet presAssocID="{2A292AFC-3875-4AED-99A9-36F8E377F6E9}" presName="thinLine2b" presStyleLbl="callout" presStyleIdx="4" presStyleCnt="5"/>
      <dgm:spPr/>
    </dgm:pt>
    <dgm:pt modelId="{BFCF6FFA-F768-493D-8050-64CC75E70A73}" type="pres">
      <dgm:prSet presAssocID="{2A292AFC-3875-4AED-99A9-36F8E377F6E9}" presName="vertSpace2b" presStyleCnt="0"/>
      <dgm:spPr/>
    </dgm:pt>
  </dgm:ptLst>
  <dgm:cxnLst>
    <dgm:cxn modelId="{040A1359-BB55-490A-A49A-25E488E1E337}" type="presOf" srcId="{D94FA203-1F36-47EE-A7DE-C584B4E6711D}" destId="{03F22C31-BF9B-4CDB-89EF-8766A521A99C}" srcOrd="0" destOrd="0" presId="urn:microsoft.com/office/officeart/2008/layout/LinedList"/>
    <dgm:cxn modelId="{2CE68103-6320-46E1-89FB-C9B998BF7F89}" srcId="{2230C894-F48E-4BEA-9E94-F64E629FFC27}" destId="{541E322D-B5B8-4DBA-B64F-53C25FABF6AD}" srcOrd="2" destOrd="0" parTransId="{64FFAAFD-A583-4669-BBF8-33F8EC947837}" sibTransId="{EF2BA481-7A56-4E16-AB52-72F89020E0A3}"/>
    <dgm:cxn modelId="{978B48EE-DFCA-4044-A037-3771E0A731C5}" type="presOf" srcId="{6ECB4AF0-2456-4EA3-923F-99DCAA99A960}" destId="{C29A24AC-50F9-401D-8407-7D1739F3FBDB}" srcOrd="0" destOrd="0" presId="urn:microsoft.com/office/officeart/2008/layout/LinedList"/>
    <dgm:cxn modelId="{1BF2BC74-2622-4235-8ED9-30701B43EA57}" srcId="{2230C894-F48E-4BEA-9E94-F64E629FFC27}" destId="{D94FA203-1F36-47EE-A7DE-C584B4E6711D}" srcOrd="0" destOrd="0" parTransId="{FBFFC4F4-6555-475B-91E4-CEF964B29338}" sibTransId="{0374B02A-9A99-4825-BBDC-6A0BA2825540}"/>
    <dgm:cxn modelId="{7812567A-1C82-423C-A6A6-5792B4D89733}" type="presOf" srcId="{2230C894-F48E-4BEA-9E94-F64E629FFC27}" destId="{DACEB5A5-989D-482D-9CAF-1531AEFC319B}" srcOrd="0" destOrd="0" presId="urn:microsoft.com/office/officeart/2008/layout/LinedList"/>
    <dgm:cxn modelId="{407039AE-26C1-403C-B899-B8F8284574B7}" srcId="{AE4E173B-F464-4A9F-8994-155F81B96B42}" destId="{2230C894-F48E-4BEA-9E94-F64E629FFC27}" srcOrd="0" destOrd="0" parTransId="{1FEBA8C1-9D10-4DFC-933A-75D798783614}" sibTransId="{58C04D5B-89B4-441D-8E6B-2E74184B6178}"/>
    <dgm:cxn modelId="{C4ADA60A-A346-4848-9EA9-0212D76AD89A}" type="presOf" srcId="{74345B06-4DA5-4298-8C15-F0AD413E1793}" destId="{A0B8C3F3-F40D-4CF6-9ADA-2F2ECED3CC03}" srcOrd="0" destOrd="0" presId="urn:microsoft.com/office/officeart/2008/layout/LinedList"/>
    <dgm:cxn modelId="{7BCD8A48-8DE2-416A-8EF0-868AB2F44522}" srcId="{2230C894-F48E-4BEA-9E94-F64E629FFC27}" destId="{2A292AFC-3875-4AED-99A9-36F8E377F6E9}" srcOrd="4" destOrd="0" parTransId="{3026B108-CE35-4EB9-BA23-84DA5CA17191}" sibTransId="{8A16C5BB-3602-4E0A-85AC-D84E06E764ED}"/>
    <dgm:cxn modelId="{23526BA8-4DBA-4217-BB3E-E93D20F1286C}" type="presOf" srcId="{541E322D-B5B8-4DBA-B64F-53C25FABF6AD}" destId="{E92BACE7-0126-4D32-8C2B-9E17CC1B417B}" srcOrd="0" destOrd="0" presId="urn:microsoft.com/office/officeart/2008/layout/LinedList"/>
    <dgm:cxn modelId="{FBEB9E0A-38E2-40F5-9E1E-4686A65F3AF9}" type="presOf" srcId="{AE4E173B-F464-4A9F-8994-155F81B96B42}" destId="{1031E219-570A-4AFA-8B3A-96B21A649D17}" srcOrd="0" destOrd="0" presId="urn:microsoft.com/office/officeart/2008/layout/LinedList"/>
    <dgm:cxn modelId="{5EC40823-1DC1-455A-B621-54221C8331F0}" srcId="{2230C894-F48E-4BEA-9E94-F64E629FFC27}" destId="{6ECB4AF0-2456-4EA3-923F-99DCAA99A960}" srcOrd="3" destOrd="0" parTransId="{7AF233C1-E219-409E-B89C-86FD508B3B53}" sibTransId="{067FE1B2-4905-4F2F-B1A5-793BC376CD93}"/>
    <dgm:cxn modelId="{A028AA82-6348-458A-B11E-EFCA0CED15C0}" srcId="{2230C894-F48E-4BEA-9E94-F64E629FFC27}" destId="{74345B06-4DA5-4298-8C15-F0AD413E1793}" srcOrd="1" destOrd="0" parTransId="{93E256FA-F67D-4DB4-8C5B-4FFE0C3C8A22}" sibTransId="{5A573A3D-5868-4CB0-BF73-142BBF3CEAAF}"/>
    <dgm:cxn modelId="{79FF51E7-21F8-47E1-A7A3-9B7D7DA5C4F5}" type="presOf" srcId="{2A292AFC-3875-4AED-99A9-36F8E377F6E9}" destId="{39AF2935-1D37-4E0A-8150-747ECCE8AC49}" srcOrd="0" destOrd="0" presId="urn:microsoft.com/office/officeart/2008/layout/LinedList"/>
    <dgm:cxn modelId="{FC797201-05DE-4E59-8DC0-91ABC43E0B00}" type="presParOf" srcId="{1031E219-570A-4AFA-8B3A-96B21A649D17}" destId="{F398870E-B80B-4A9A-91C9-45105616E53F}" srcOrd="0" destOrd="0" presId="urn:microsoft.com/office/officeart/2008/layout/LinedList"/>
    <dgm:cxn modelId="{3BE7B48B-E8CE-4B49-AE81-AA83EE1E4743}" type="presParOf" srcId="{1031E219-570A-4AFA-8B3A-96B21A649D17}" destId="{E8E42EC5-6B52-4672-9A68-D9E90C85ACEC}" srcOrd="1" destOrd="0" presId="urn:microsoft.com/office/officeart/2008/layout/LinedList"/>
    <dgm:cxn modelId="{188314A6-C10E-4028-A550-A88DE3FF60C1}" type="presParOf" srcId="{E8E42EC5-6B52-4672-9A68-D9E90C85ACEC}" destId="{DACEB5A5-989D-482D-9CAF-1531AEFC319B}" srcOrd="0" destOrd="0" presId="urn:microsoft.com/office/officeart/2008/layout/LinedList"/>
    <dgm:cxn modelId="{36A45683-190C-492D-BB11-6B110FFBA2BC}" type="presParOf" srcId="{E8E42EC5-6B52-4672-9A68-D9E90C85ACEC}" destId="{396E13C4-F920-49A8-8B0E-54B56E86A2F9}" srcOrd="1" destOrd="0" presId="urn:microsoft.com/office/officeart/2008/layout/LinedList"/>
    <dgm:cxn modelId="{BF484AD9-8F59-48D0-B51A-1D86EA376BAF}" type="presParOf" srcId="{396E13C4-F920-49A8-8B0E-54B56E86A2F9}" destId="{65C5F087-41E2-49B4-82FA-8E6928F5685D}" srcOrd="0" destOrd="0" presId="urn:microsoft.com/office/officeart/2008/layout/LinedList"/>
    <dgm:cxn modelId="{70C0B83F-FE71-4925-8098-7FA0412398D7}" type="presParOf" srcId="{396E13C4-F920-49A8-8B0E-54B56E86A2F9}" destId="{3771173A-B19A-4838-ABE7-4B9562BC7D3B}" srcOrd="1" destOrd="0" presId="urn:microsoft.com/office/officeart/2008/layout/LinedList"/>
    <dgm:cxn modelId="{1CEF56BC-DDAB-49B2-862B-C09B9E0CCB01}" type="presParOf" srcId="{3771173A-B19A-4838-ABE7-4B9562BC7D3B}" destId="{FB4E45AE-4CF4-42A3-B731-B522258871EE}" srcOrd="0" destOrd="0" presId="urn:microsoft.com/office/officeart/2008/layout/LinedList"/>
    <dgm:cxn modelId="{9034ED71-21E2-4535-AFB9-5AD73C885A6A}" type="presParOf" srcId="{3771173A-B19A-4838-ABE7-4B9562BC7D3B}" destId="{03F22C31-BF9B-4CDB-89EF-8766A521A99C}" srcOrd="1" destOrd="0" presId="urn:microsoft.com/office/officeart/2008/layout/LinedList"/>
    <dgm:cxn modelId="{91FC525F-2290-4B3E-871D-0BA05225E961}" type="presParOf" srcId="{3771173A-B19A-4838-ABE7-4B9562BC7D3B}" destId="{7B69C475-DF89-4AD3-A25E-758567B9DD22}" srcOrd="2" destOrd="0" presId="urn:microsoft.com/office/officeart/2008/layout/LinedList"/>
    <dgm:cxn modelId="{45CA3A8A-1486-4976-8389-0CAD29DCDF8B}" type="presParOf" srcId="{396E13C4-F920-49A8-8B0E-54B56E86A2F9}" destId="{1DE1FBD7-55AA-4BF2-AEFA-EF5C98830F1C}" srcOrd="2" destOrd="0" presId="urn:microsoft.com/office/officeart/2008/layout/LinedList"/>
    <dgm:cxn modelId="{FCCE18FD-4459-4D47-AF3B-4471D49F1935}" type="presParOf" srcId="{396E13C4-F920-49A8-8B0E-54B56E86A2F9}" destId="{F889A9D1-9D12-411E-A488-05E33F249439}" srcOrd="3" destOrd="0" presId="urn:microsoft.com/office/officeart/2008/layout/LinedList"/>
    <dgm:cxn modelId="{BCB860C0-B51D-4219-931B-A3CBD952E6AF}" type="presParOf" srcId="{396E13C4-F920-49A8-8B0E-54B56E86A2F9}" destId="{ACDB1774-9363-4932-94DA-67A8DA620AB9}" srcOrd="4" destOrd="0" presId="urn:microsoft.com/office/officeart/2008/layout/LinedList"/>
    <dgm:cxn modelId="{86780511-755F-4F36-A543-C73622534B5C}" type="presParOf" srcId="{ACDB1774-9363-4932-94DA-67A8DA620AB9}" destId="{FE7EDAAD-2F4B-49A2-9A9D-280A7588CDB7}" srcOrd="0" destOrd="0" presId="urn:microsoft.com/office/officeart/2008/layout/LinedList"/>
    <dgm:cxn modelId="{DEC1AF1E-8BEA-4A7D-A753-F2DAF517AD3F}" type="presParOf" srcId="{ACDB1774-9363-4932-94DA-67A8DA620AB9}" destId="{A0B8C3F3-F40D-4CF6-9ADA-2F2ECED3CC03}" srcOrd="1" destOrd="0" presId="urn:microsoft.com/office/officeart/2008/layout/LinedList"/>
    <dgm:cxn modelId="{F990EB17-0A73-4273-B6F8-DE03950315B9}" type="presParOf" srcId="{ACDB1774-9363-4932-94DA-67A8DA620AB9}" destId="{DE0CEF6D-CA5A-470C-B68E-8BEE5FB51C8E}" srcOrd="2" destOrd="0" presId="urn:microsoft.com/office/officeart/2008/layout/LinedList"/>
    <dgm:cxn modelId="{302C05E6-E615-4ADC-812A-EF2501CD9687}" type="presParOf" srcId="{396E13C4-F920-49A8-8B0E-54B56E86A2F9}" destId="{6BF5226E-6933-4840-B441-3399D0283FEA}" srcOrd="5" destOrd="0" presId="urn:microsoft.com/office/officeart/2008/layout/LinedList"/>
    <dgm:cxn modelId="{C6ACE1CC-26EB-43A3-B69A-D463C210AA92}" type="presParOf" srcId="{396E13C4-F920-49A8-8B0E-54B56E86A2F9}" destId="{444745A2-4B55-447F-8B32-D55756F47F07}" srcOrd="6" destOrd="0" presId="urn:microsoft.com/office/officeart/2008/layout/LinedList"/>
    <dgm:cxn modelId="{783743AE-47A0-40C5-9D8E-179E4FE01F22}" type="presParOf" srcId="{396E13C4-F920-49A8-8B0E-54B56E86A2F9}" destId="{69B0D3A1-5619-43F1-A73D-287FDF587244}" srcOrd="7" destOrd="0" presId="urn:microsoft.com/office/officeart/2008/layout/LinedList"/>
    <dgm:cxn modelId="{1037BF1A-3CB3-4152-9854-AC16E56E9BDF}" type="presParOf" srcId="{69B0D3A1-5619-43F1-A73D-287FDF587244}" destId="{61935F88-8254-45B5-8307-776E60B53E27}" srcOrd="0" destOrd="0" presId="urn:microsoft.com/office/officeart/2008/layout/LinedList"/>
    <dgm:cxn modelId="{59D97BCA-ECA4-49B1-8D31-3185EA81582B}" type="presParOf" srcId="{69B0D3A1-5619-43F1-A73D-287FDF587244}" destId="{E92BACE7-0126-4D32-8C2B-9E17CC1B417B}" srcOrd="1" destOrd="0" presId="urn:microsoft.com/office/officeart/2008/layout/LinedList"/>
    <dgm:cxn modelId="{FA2AEF34-C639-422A-B6F0-C12318A56016}" type="presParOf" srcId="{69B0D3A1-5619-43F1-A73D-287FDF587244}" destId="{2F8911D1-7692-45D5-BF66-5F682055265B}" srcOrd="2" destOrd="0" presId="urn:microsoft.com/office/officeart/2008/layout/LinedList"/>
    <dgm:cxn modelId="{38522BCF-ABC4-4EDE-A6F5-B68828714A79}" type="presParOf" srcId="{396E13C4-F920-49A8-8B0E-54B56E86A2F9}" destId="{989CFA20-073B-47C3-BF73-0B07DE4C5FCF}" srcOrd="8" destOrd="0" presId="urn:microsoft.com/office/officeart/2008/layout/LinedList"/>
    <dgm:cxn modelId="{D8E322DA-E516-4D38-BDC1-EEEB4DF375C4}" type="presParOf" srcId="{396E13C4-F920-49A8-8B0E-54B56E86A2F9}" destId="{FF8708DE-03CF-4324-83F9-07FE73B21068}" srcOrd="9" destOrd="0" presId="urn:microsoft.com/office/officeart/2008/layout/LinedList"/>
    <dgm:cxn modelId="{801D5089-02A2-47D9-B877-45EE5865B585}" type="presParOf" srcId="{396E13C4-F920-49A8-8B0E-54B56E86A2F9}" destId="{A848BD7C-384D-4698-B7A2-76D4A4A79B70}" srcOrd="10" destOrd="0" presId="urn:microsoft.com/office/officeart/2008/layout/LinedList"/>
    <dgm:cxn modelId="{1FEA1CB6-17DB-4FB0-BEC0-35E551C4DEBB}" type="presParOf" srcId="{A848BD7C-384D-4698-B7A2-76D4A4A79B70}" destId="{82216F3F-36E0-488D-B8BD-BDFE1AED56C2}" srcOrd="0" destOrd="0" presId="urn:microsoft.com/office/officeart/2008/layout/LinedList"/>
    <dgm:cxn modelId="{97C7F306-3B93-43CC-A8BB-EA658A501D09}" type="presParOf" srcId="{A848BD7C-384D-4698-B7A2-76D4A4A79B70}" destId="{C29A24AC-50F9-401D-8407-7D1739F3FBDB}" srcOrd="1" destOrd="0" presId="urn:microsoft.com/office/officeart/2008/layout/LinedList"/>
    <dgm:cxn modelId="{7EFD096D-5688-4403-92D2-78A660DCA5A6}" type="presParOf" srcId="{A848BD7C-384D-4698-B7A2-76D4A4A79B70}" destId="{B62E8F09-97AF-4516-B418-6345E10CFCFD}" srcOrd="2" destOrd="0" presId="urn:microsoft.com/office/officeart/2008/layout/LinedList"/>
    <dgm:cxn modelId="{ACFBE70D-6F68-403F-966B-2158CCF543BC}" type="presParOf" srcId="{396E13C4-F920-49A8-8B0E-54B56E86A2F9}" destId="{FADDE088-C0ED-4A0C-8B4B-7C607CBED599}" srcOrd="11" destOrd="0" presId="urn:microsoft.com/office/officeart/2008/layout/LinedList"/>
    <dgm:cxn modelId="{0F9249FF-8258-4630-B6A5-00046E76F0B7}" type="presParOf" srcId="{396E13C4-F920-49A8-8B0E-54B56E86A2F9}" destId="{AEB084D1-57A2-423B-8D2A-7FCF3C02E632}" srcOrd="12" destOrd="0" presId="urn:microsoft.com/office/officeart/2008/layout/LinedList"/>
    <dgm:cxn modelId="{577E0DF3-F5E2-4C80-9622-2A680CC7E5BA}" type="presParOf" srcId="{396E13C4-F920-49A8-8B0E-54B56E86A2F9}" destId="{A1FF6001-73C6-4786-958B-EABD3627D372}" srcOrd="13" destOrd="0" presId="urn:microsoft.com/office/officeart/2008/layout/LinedList"/>
    <dgm:cxn modelId="{5B89C0AA-407D-4D01-9791-DC9E374B3791}" type="presParOf" srcId="{A1FF6001-73C6-4786-958B-EABD3627D372}" destId="{561B297C-45F1-4EA7-A5D2-A93F56EB157B}" srcOrd="0" destOrd="0" presId="urn:microsoft.com/office/officeart/2008/layout/LinedList"/>
    <dgm:cxn modelId="{A86E15A5-4EE8-4A7C-AD71-2F7E805C2E5C}" type="presParOf" srcId="{A1FF6001-73C6-4786-958B-EABD3627D372}" destId="{39AF2935-1D37-4E0A-8150-747ECCE8AC49}" srcOrd="1" destOrd="0" presId="urn:microsoft.com/office/officeart/2008/layout/LinedList"/>
    <dgm:cxn modelId="{FB08593E-65AC-4A80-A44A-38AB8792B2D2}" type="presParOf" srcId="{A1FF6001-73C6-4786-958B-EABD3627D372}" destId="{DFC14970-0260-4B4A-BDC3-56E7F70DB2DC}" srcOrd="2" destOrd="0" presId="urn:microsoft.com/office/officeart/2008/layout/LinedList"/>
    <dgm:cxn modelId="{00C79335-6438-4A75-9988-FC228CF8BA41}" type="presParOf" srcId="{396E13C4-F920-49A8-8B0E-54B56E86A2F9}" destId="{2EA33F88-4CC8-439B-8B9D-505B3D955925}" srcOrd="14" destOrd="0" presId="urn:microsoft.com/office/officeart/2008/layout/LinedList"/>
    <dgm:cxn modelId="{DC37FD5C-5790-4953-A2E1-F218861BEDCD}" type="presParOf" srcId="{396E13C4-F920-49A8-8B0E-54B56E86A2F9}" destId="{BFCF6FFA-F768-493D-8050-64CC75E70A73}" srcOrd="15" destOrd="0" presId="urn:microsoft.com/office/officeart/2008/layout/LinedList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3B4F671-A81D-48FC-A593-D6CD053EE760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5296C7-CC72-4F0C-B089-309E1ABB161E}">
      <dgm:prSet custT="1"/>
      <dgm:spPr/>
      <dgm:t>
        <a:bodyPr/>
        <a:lstStyle/>
        <a:p>
          <a:r>
            <a:rPr lang="ru-RU" sz="11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Включение в паспорта региональных проектов результатов, достижение которых относится к вопросам местного значения муниципальных образований, а также представителей органов местного самоуправления</a:t>
          </a:r>
        </a:p>
      </dgm:t>
    </dgm:pt>
    <dgm:pt modelId="{B9457D8A-F740-4FE0-A3C1-D6405DBB74F1}" type="parTrans" cxnId="{D9FDC65B-4FCD-4A5B-805D-0C637DA1CD09}">
      <dgm:prSet/>
      <dgm:spPr/>
      <dgm:t>
        <a:bodyPr/>
        <a:lstStyle/>
        <a:p>
          <a:endParaRPr lang="ru-RU" sz="3200">
            <a:effectLst/>
          </a:endParaRPr>
        </a:p>
      </dgm:t>
    </dgm:pt>
    <dgm:pt modelId="{A1F35C1A-1896-4422-94CF-887D534DBFAF}" type="sibTrans" cxnId="{D9FDC65B-4FCD-4A5B-805D-0C637DA1CD09}">
      <dgm:prSet custT="1"/>
      <dgm:spPr/>
      <dgm:t>
        <a:bodyPr/>
        <a:lstStyle/>
        <a:p>
          <a:endParaRPr lang="ru-RU" sz="900">
            <a:effectLst/>
          </a:endParaRPr>
        </a:p>
      </dgm:t>
    </dgm:pt>
    <dgm:pt modelId="{9080E307-EF82-4828-99BB-A7034A00DE2A}">
      <dgm:prSet custT="1"/>
      <dgm:spPr/>
      <dgm:t>
        <a:bodyPr/>
        <a:lstStyle/>
        <a:p>
          <a:r>
            <a:rPr lang="ru-RU" sz="11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Участие органов местного самоуправления в органах управления проектной деятельностью субъектов Российской Федерации</a:t>
          </a:r>
        </a:p>
      </dgm:t>
    </dgm:pt>
    <dgm:pt modelId="{1C56724D-3A20-487A-AD0B-B64C546EB0CA}" type="parTrans" cxnId="{2419F19B-8189-441B-862E-2AE74BE6CC4A}">
      <dgm:prSet/>
      <dgm:spPr/>
      <dgm:t>
        <a:bodyPr/>
        <a:lstStyle/>
        <a:p>
          <a:endParaRPr lang="ru-RU" sz="3200">
            <a:effectLst/>
          </a:endParaRPr>
        </a:p>
      </dgm:t>
    </dgm:pt>
    <dgm:pt modelId="{A00DA21B-626B-4CA4-8AFC-09CBC751DCAE}" type="sibTrans" cxnId="{2419F19B-8189-441B-862E-2AE74BE6CC4A}">
      <dgm:prSet custT="1"/>
      <dgm:spPr/>
      <dgm:t>
        <a:bodyPr/>
        <a:lstStyle/>
        <a:p>
          <a:endParaRPr lang="ru-RU" sz="900">
            <a:effectLst/>
          </a:endParaRPr>
        </a:p>
      </dgm:t>
    </dgm:pt>
    <dgm:pt modelId="{358C67DB-7801-42CD-8AEC-281469E5B2D1}">
      <dgm:prSet custT="1"/>
      <dgm:spPr/>
      <dgm:t>
        <a:bodyPr/>
        <a:lstStyle/>
        <a:p>
          <a:r>
            <a:rPr lang="ru-RU" sz="11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Создание муниципальных проектных офисов и проектных комитетов</a:t>
          </a:r>
        </a:p>
      </dgm:t>
    </dgm:pt>
    <dgm:pt modelId="{978E4A4E-F93A-44BF-A59B-097CD6DE2428}" type="parTrans" cxnId="{E18804C1-85C5-4644-B694-F31F434FD925}">
      <dgm:prSet/>
      <dgm:spPr/>
      <dgm:t>
        <a:bodyPr/>
        <a:lstStyle/>
        <a:p>
          <a:endParaRPr lang="ru-RU" sz="3200">
            <a:effectLst/>
          </a:endParaRPr>
        </a:p>
      </dgm:t>
    </dgm:pt>
    <dgm:pt modelId="{0CCE740E-D3F8-429A-BF8E-67A75623BB41}" type="sibTrans" cxnId="{E18804C1-85C5-4644-B694-F31F434FD925}">
      <dgm:prSet custT="1"/>
      <dgm:spPr/>
      <dgm:t>
        <a:bodyPr/>
        <a:lstStyle/>
        <a:p>
          <a:endParaRPr lang="ru-RU" sz="900">
            <a:effectLst/>
          </a:endParaRPr>
        </a:p>
      </dgm:t>
    </dgm:pt>
    <dgm:pt modelId="{B40018DC-3E6B-4C6D-9315-931E0E26DCF9}">
      <dgm:prSet custT="1"/>
      <dgm:spPr/>
      <dgm:t>
        <a:bodyPr/>
        <a:lstStyle/>
        <a:p>
          <a:r>
            <a:rPr lang="ru-RU" sz="1100" b="1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Включение в муниципальные программы основных мероприятий региональных проектов, реализуемых органами местного самоуправления </a:t>
          </a:r>
          <a:endParaRPr lang="ru-RU" sz="1100" b="1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47A149-1746-4432-84EB-D9A743EAE23C}" type="parTrans" cxnId="{16091B48-A3AA-4EF8-AF54-3DABBFFA213C}">
      <dgm:prSet/>
      <dgm:spPr/>
      <dgm:t>
        <a:bodyPr/>
        <a:lstStyle/>
        <a:p>
          <a:endParaRPr lang="ru-RU" sz="3200">
            <a:effectLst/>
          </a:endParaRPr>
        </a:p>
      </dgm:t>
    </dgm:pt>
    <dgm:pt modelId="{C84FF77A-0B06-4BC9-9E0A-914FF608DFB5}" type="sibTrans" cxnId="{16091B48-A3AA-4EF8-AF54-3DABBFFA213C}">
      <dgm:prSet custT="1"/>
      <dgm:spPr/>
      <dgm:t>
        <a:bodyPr/>
        <a:lstStyle/>
        <a:p>
          <a:endParaRPr lang="ru-RU" sz="900">
            <a:effectLst/>
          </a:endParaRPr>
        </a:p>
      </dgm:t>
    </dgm:pt>
    <dgm:pt modelId="{83F14A68-096A-42FD-B42D-E0AE55BFC4B5}">
      <dgm:prSet custT="1"/>
      <dgm:spPr/>
      <dgm:t>
        <a:bodyPr/>
        <a:lstStyle/>
        <a:p>
          <a:r>
            <a:rPr lang="ru-RU" sz="11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Отражение в паспортах региональных проектов финансового обеспечения достижения результатов региональных проектов</a:t>
          </a:r>
        </a:p>
      </dgm:t>
    </dgm:pt>
    <dgm:pt modelId="{0E07E873-E659-4B00-8C33-0B32140CF16B}" type="parTrans" cxnId="{5953F895-8EB8-4FFE-BAC4-E948B31A3C3E}">
      <dgm:prSet/>
      <dgm:spPr/>
      <dgm:t>
        <a:bodyPr/>
        <a:lstStyle/>
        <a:p>
          <a:endParaRPr lang="ru-RU" sz="3200">
            <a:effectLst/>
          </a:endParaRPr>
        </a:p>
      </dgm:t>
    </dgm:pt>
    <dgm:pt modelId="{E06891FC-32B4-43E1-95E6-F19E8D3BE281}" type="sibTrans" cxnId="{5953F895-8EB8-4FFE-BAC4-E948B31A3C3E}">
      <dgm:prSet custT="1"/>
      <dgm:spPr/>
      <dgm:t>
        <a:bodyPr/>
        <a:lstStyle/>
        <a:p>
          <a:endParaRPr lang="ru-RU" sz="900">
            <a:effectLst/>
          </a:endParaRPr>
        </a:p>
      </dgm:t>
    </dgm:pt>
    <dgm:pt modelId="{F8B45783-385E-40B2-924F-E4CACAAA2712}">
      <dgm:prSet custT="1"/>
      <dgm:spPr/>
      <dgm:t>
        <a:bodyPr/>
        <a:lstStyle/>
        <a:p>
          <a:r>
            <a:rPr lang="ru-RU" sz="11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Заключение соглашений о достижении результатов и целевых показателей региональных проектов и соглашений о предоставлении субсидий из бюджета субъекта Российской Федерации в бюджет муниципального образования</a:t>
          </a:r>
        </a:p>
      </dgm:t>
    </dgm:pt>
    <dgm:pt modelId="{4FAE2F30-0966-40AF-AE3E-784B277CE998}" type="parTrans" cxnId="{DCA9122A-D45E-4345-99D7-585BD3A0420F}">
      <dgm:prSet/>
      <dgm:spPr/>
      <dgm:t>
        <a:bodyPr/>
        <a:lstStyle/>
        <a:p>
          <a:endParaRPr lang="ru-RU" sz="3200">
            <a:effectLst/>
          </a:endParaRPr>
        </a:p>
      </dgm:t>
    </dgm:pt>
    <dgm:pt modelId="{C80AEFD3-F345-4BF7-A894-3214156A40C9}" type="sibTrans" cxnId="{DCA9122A-D45E-4345-99D7-585BD3A0420F}">
      <dgm:prSet/>
      <dgm:spPr/>
      <dgm:t>
        <a:bodyPr/>
        <a:lstStyle/>
        <a:p>
          <a:endParaRPr lang="ru-RU" sz="3200">
            <a:effectLst/>
          </a:endParaRPr>
        </a:p>
      </dgm:t>
    </dgm:pt>
    <dgm:pt modelId="{AAD058E0-48A3-4C55-9344-8448C3D4025F}" type="pres">
      <dgm:prSet presAssocID="{D3B4F671-A81D-48FC-A593-D6CD053EE7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EABAD85-5070-4D37-A25E-FED4DBC5CC85}" type="pres">
      <dgm:prSet presAssocID="{D3B4F671-A81D-48FC-A593-D6CD053EE760}" presName="Name1" presStyleCnt="0"/>
      <dgm:spPr/>
    </dgm:pt>
    <dgm:pt modelId="{F570FF98-8236-4A40-9D92-0545DF1FE7E8}" type="pres">
      <dgm:prSet presAssocID="{D3B4F671-A81D-48FC-A593-D6CD053EE760}" presName="cycle" presStyleCnt="0"/>
      <dgm:spPr/>
    </dgm:pt>
    <dgm:pt modelId="{267306AC-007F-45A4-A60A-4A8643E35885}" type="pres">
      <dgm:prSet presAssocID="{D3B4F671-A81D-48FC-A593-D6CD053EE760}" presName="srcNode" presStyleLbl="node1" presStyleIdx="0" presStyleCnt="6"/>
      <dgm:spPr/>
    </dgm:pt>
    <dgm:pt modelId="{12AB7CA0-20A4-4D1E-B025-CC43C7FAE117}" type="pres">
      <dgm:prSet presAssocID="{D3B4F671-A81D-48FC-A593-D6CD053EE760}" presName="conn" presStyleLbl="parChTrans1D2" presStyleIdx="0" presStyleCnt="1"/>
      <dgm:spPr/>
      <dgm:t>
        <a:bodyPr/>
        <a:lstStyle/>
        <a:p>
          <a:endParaRPr lang="ru-RU"/>
        </a:p>
      </dgm:t>
    </dgm:pt>
    <dgm:pt modelId="{911C6A7E-FF74-4D5D-8188-A6B8A5257437}" type="pres">
      <dgm:prSet presAssocID="{D3B4F671-A81D-48FC-A593-D6CD053EE760}" presName="extraNode" presStyleLbl="node1" presStyleIdx="0" presStyleCnt="6"/>
      <dgm:spPr/>
    </dgm:pt>
    <dgm:pt modelId="{FA954BFA-57E5-4F6B-91B5-AD97D39F8419}" type="pres">
      <dgm:prSet presAssocID="{D3B4F671-A81D-48FC-A593-D6CD053EE760}" presName="dstNode" presStyleLbl="node1" presStyleIdx="0" presStyleCnt="6"/>
      <dgm:spPr/>
    </dgm:pt>
    <dgm:pt modelId="{3B797E95-458C-4087-A95F-3F9FCC63C84A}" type="pres">
      <dgm:prSet presAssocID="{6E5296C7-CC72-4F0C-B089-309E1ABB161E}" presName="text_1" presStyleLbl="node1" presStyleIdx="0" presStyleCnt="6" custScaleY="116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CB82B-7603-4428-BCC5-8F8EED2AEF2D}" type="pres">
      <dgm:prSet presAssocID="{6E5296C7-CC72-4F0C-B089-309E1ABB161E}" presName="accent_1" presStyleCnt="0"/>
      <dgm:spPr/>
    </dgm:pt>
    <dgm:pt modelId="{95C0B82A-848E-45E3-A29E-7177A403A610}" type="pres">
      <dgm:prSet presAssocID="{6E5296C7-CC72-4F0C-B089-309E1ABB161E}" presName="accentRepeatNode" presStyleLbl="solidFgAcc1" presStyleIdx="0" presStyleCnt="6"/>
      <dgm:spPr/>
    </dgm:pt>
    <dgm:pt modelId="{184C261C-F8A6-46CF-A1DB-9A4DD0CDDAFE}" type="pres">
      <dgm:prSet presAssocID="{9080E307-EF82-4828-99BB-A7034A00DE2A}" presName="text_2" presStyleLbl="node1" presStyleIdx="1" presStyleCnt="6" custScaleY="116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7F7D2-C81E-4B21-A951-71D292EF49C5}" type="pres">
      <dgm:prSet presAssocID="{9080E307-EF82-4828-99BB-A7034A00DE2A}" presName="accent_2" presStyleCnt="0"/>
      <dgm:spPr/>
    </dgm:pt>
    <dgm:pt modelId="{76555912-7386-44F7-87A7-CC4EF4F7B10F}" type="pres">
      <dgm:prSet presAssocID="{9080E307-EF82-4828-99BB-A7034A00DE2A}" presName="accentRepeatNode" presStyleLbl="solidFgAcc1" presStyleIdx="1" presStyleCnt="6"/>
      <dgm:spPr/>
    </dgm:pt>
    <dgm:pt modelId="{8CD1A9D2-567C-4581-BD7F-24C5E7554EDC}" type="pres">
      <dgm:prSet presAssocID="{358C67DB-7801-42CD-8AEC-281469E5B2D1}" presName="text_3" presStyleLbl="node1" presStyleIdx="2" presStyleCnt="6" custScaleY="116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D0334-03E4-4BA6-B98D-5645F11383E2}" type="pres">
      <dgm:prSet presAssocID="{358C67DB-7801-42CD-8AEC-281469E5B2D1}" presName="accent_3" presStyleCnt="0"/>
      <dgm:spPr/>
    </dgm:pt>
    <dgm:pt modelId="{7EC97D11-E744-4C27-B141-42B6E2D21351}" type="pres">
      <dgm:prSet presAssocID="{358C67DB-7801-42CD-8AEC-281469E5B2D1}" presName="accentRepeatNode" presStyleLbl="solidFgAcc1" presStyleIdx="2" presStyleCnt="6"/>
      <dgm:spPr/>
    </dgm:pt>
    <dgm:pt modelId="{AD5D878E-8B51-44BD-BF4E-4B37E052C4B6}" type="pres">
      <dgm:prSet presAssocID="{B40018DC-3E6B-4C6D-9315-931E0E26DCF9}" presName="text_4" presStyleLbl="node1" presStyleIdx="3" presStyleCnt="6" custScaleY="116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1EC57-7F75-44CE-80D5-D9EEC1E0B908}" type="pres">
      <dgm:prSet presAssocID="{B40018DC-3E6B-4C6D-9315-931E0E26DCF9}" presName="accent_4" presStyleCnt="0"/>
      <dgm:spPr/>
    </dgm:pt>
    <dgm:pt modelId="{A2CCA5A8-71CC-484F-BAB2-9844620E04CB}" type="pres">
      <dgm:prSet presAssocID="{B40018DC-3E6B-4C6D-9315-931E0E26DCF9}" presName="accentRepeatNode" presStyleLbl="solidFgAcc1" presStyleIdx="3" presStyleCnt="6"/>
      <dgm:spPr/>
    </dgm:pt>
    <dgm:pt modelId="{8A6522AA-8BDF-4427-AF48-B7C2399D5933}" type="pres">
      <dgm:prSet presAssocID="{83F14A68-096A-42FD-B42D-E0AE55BFC4B5}" presName="text_5" presStyleLbl="node1" presStyleIdx="4" presStyleCnt="6" custScaleY="116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4F00E-2B3C-4ABC-935D-0F18318E8503}" type="pres">
      <dgm:prSet presAssocID="{83F14A68-096A-42FD-B42D-E0AE55BFC4B5}" presName="accent_5" presStyleCnt="0"/>
      <dgm:spPr/>
    </dgm:pt>
    <dgm:pt modelId="{E7CABC88-8911-4119-A4D5-8CC0BE58CE45}" type="pres">
      <dgm:prSet presAssocID="{83F14A68-096A-42FD-B42D-E0AE55BFC4B5}" presName="accentRepeatNode" presStyleLbl="solidFgAcc1" presStyleIdx="4" presStyleCnt="6"/>
      <dgm:spPr/>
    </dgm:pt>
    <dgm:pt modelId="{DF562215-56A1-406B-AD48-9908BD29F650}" type="pres">
      <dgm:prSet presAssocID="{F8B45783-385E-40B2-924F-E4CACAAA2712}" presName="text_6" presStyleLbl="node1" presStyleIdx="5" presStyleCnt="6" custScaleY="116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19E73-A8D9-4B34-82A9-AFD11BC059B1}" type="pres">
      <dgm:prSet presAssocID="{F8B45783-385E-40B2-924F-E4CACAAA2712}" presName="accent_6" presStyleCnt="0"/>
      <dgm:spPr/>
    </dgm:pt>
    <dgm:pt modelId="{AD4CF0C7-F9C6-4205-B3B4-76C9DF390259}" type="pres">
      <dgm:prSet presAssocID="{F8B45783-385E-40B2-924F-E4CACAAA2712}" presName="accentRepeatNode" presStyleLbl="solidFgAcc1" presStyleIdx="5" presStyleCnt="6"/>
      <dgm:spPr/>
    </dgm:pt>
  </dgm:ptLst>
  <dgm:cxnLst>
    <dgm:cxn modelId="{A8D3DE47-962B-4FAD-BE1F-6B953A09500A}" type="presOf" srcId="{6E5296C7-CC72-4F0C-B089-309E1ABB161E}" destId="{3B797E95-458C-4087-A95F-3F9FCC63C84A}" srcOrd="0" destOrd="0" presId="urn:microsoft.com/office/officeart/2008/layout/VerticalCurvedList"/>
    <dgm:cxn modelId="{13990ED4-BC60-4446-A1EA-21ED98C47C58}" type="presOf" srcId="{D3B4F671-A81D-48FC-A593-D6CD053EE760}" destId="{AAD058E0-48A3-4C55-9344-8448C3D4025F}" srcOrd="0" destOrd="0" presId="urn:microsoft.com/office/officeart/2008/layout/VerticalCurvedList"/>
    <dgm:cxn modelId="{E18804C1-85C5-4644-B694-F31F434FD925}" srcId="{D3B4F671-A81D-48FC-A593-D6CD053EE760}" destId="{358C67DB-7801-42CD-8AEC-281469E5B2D1}" srcOrd="2" destOrd="0" parTransId="{978E4A4E-F93A-44BF-A59B-097CD6DE2428}" sibTransId="{0CCE740E-D3F8-429A-BF8E-67A75623BB41}"/>
    <dgm:cxn modelId="{486FAD09-7007-4CD8-A5FE-C0741B91FC25}" type="presOf" srcId="{358C67DB-7801-42CD-8AEC-281469E5B2D1}" destId="{8CD1A9D2-567C-4581-BD7F-24C5E7554EDC}" srcOrd="0" destOrd="0" presId="urn:microsoft.com/office/officeart/2008/layout/VerticalCurvedList"/>
    <dgm:cxn modelId="{D9FDC65B-4FCD-4A5B-805D-0C637DA1CD09}" srcId="{D3B4F671-A81D-48FC-A593-D6CD053EE760}" destId="{6E5296C7-CC72-4F0C-B089-309E1ABB161E}" srcOrd="0" destOrd="0" parTransId="{B9457D8A-F740-4FE0-A3C1-D6405DBB74F1}" sibTransId="{A1F35C1A-1896-4422-94CF-887D534DBFAF}"/>
    <dgm:cxn modelId="{5953F895-8EB8-4FFE-BAC4-E948B31A3C3E}" srcId="{D3B4F671-A81D-48FC-A593-D6CD053EE760}" destId="{83F14A68-096A-42FD-B42D-E0AE55BFC4B5}" srcOrd="4" destOrd="0" parTransId="{0E07E873-E659-4B00-8C33-0B32140CF16B}" sibTransId="{E06891FC-32B4-43E1-95E6-F19E8D3BE281}"/>
    <dgm:cxn modelId="{DCA9122A-D45E-4345-99D7-585BD3A0420F}" srcId="{D3B4F671-A81D-48FC-A593-D6CD053EE760}" destId="{F8B45783-385E-40B2-924F-E4CACAAA2712}" srcOrd="5" destOrd="0" parTransId="{4FAE2F30-0966-40AF-AE3E-784B277CE998}" sibTransId="{C80AEFD3-F345-4BF7-A894-3214156A40C9}"/>
    <dgm:cxn modelId="{A6371C74-AC6B-4393-AFFD-96569A6DF81C}" type="presOf" srcId="{A1F35C1A-1896-4422-94CF-887D534DBFAF}" destId="{12AB7CA0-20A4-4D1E-B025-CC43C7FAE117}" srcOrd="0" destOrd="0" presId="urn:microsoft.com/office/officeart/2008/layout/VerticalCurvedList"/>
    <dgm:cxn modelId="{2419F19B-8189-441B-862E-2AE74BE6CC4A}" srcId="{D3B4F671-A81D-48FC-A593-D6CD053EE760}" destId="{9080E307-EF82-4828-99BB-A7034A00DE2A}" srcOrd="1" destOrd="0" parTransId="{1C56724D-3A20-487A-AD0B-B64C546EB0CA}" sibTransId="{A00DA21B-626B-4CA4-8AFC-09CBC751DCAE}"/>
    <dgm:cxn modelId="{34D68AED-E765-47AD-AE7A-DC3FA747443E}" type="presOf" srcId="{83F14A68-096A-42FD-B42D-E0AE55BFC4B5}" destId="{8A6522AA-8BDF-4427-AF48-B7C2399D5933}" srcOrd="0" destOrd="0" presId="urn:microsoft.com/office/officeart/2008/layout/VerticalCurvedList"/>
    <dgm:cxn modelId="{819572D3-578C-4369-970C-8E82F55362DB}" type="presOf" srcId="{F8B45783-385E-40B2-924F-E4CACAAA2712}" destId="{DF562215-56A1-406B-AD48-9908BD29F650}" srcOrd="0" destOrd="0" presId="urn:microsoft.com/office/officeart/2008/layout/VerticalCurvedList"/>
    <dgm:cxn modelId="{16091B48-A3AA-4EF8-AF54-3DABBFFA213C}" srcId="{D3B4F671-A81D-48FC-A593-D6CD053EE760}" destId="{B40018DC-3E6B-4C6D-9315-931E0E26DCF9}" srcOrd="3" destOrd="0" parTransId="{0747A149-1746-4432-84EB-D9A743EAE23C}" sibTransId="{C84FF77A-0B06-4BC9-9E0A-914FF608DFB5}"/>
    <dgm:cxn modelId="{DBDCA6B3-F44D-4F69-9101-9C15B73B1635}" type="presOf" srcId="{B40018DC-3E6B-4C6D-9315-931E0E26DCF9}" destId="{AD5D878E-8B51-44BD-BF4E-4B37E052C4B6}" srcOrd="0" destOrd="0" presId="urn:microsoft.com/office/officeart/2008/layout/VerticalCurvedList"/>
    <dgm:cxn modelId="{BB21B372-D9C0-4B26-AD85-2C4BF1B63F22}" type="presOf" srcId="{9080E307-EF82-4828-99BB-A7034A00DE2A}" destId="{184C261C-F8A6-46CF-A1DB-9A4DD0CDDAFE}" srcOrd="0" destOrd="0" presId="urn:microsoft.com/office/officeart/2008/layout/VerticalCurvedList"/>
    <dgm:cxn modelId="{770AB8B1-8406-479E-A268-A91E01E8FD06}" type="presParOf" srcId="{AAD058E0-48A3-4C55-9344-8448C3D4025F}" destId="{DEABAD85-5070-4D37-A25E-FED4DBC5CC85}" srcOrd="0" destOrd="0" presId="urn:microsoft.com/office/officeart/2008/layout/VerticalCurvedList"/>
    <dgm:cxn modelId="{D7E43D9F-8143-42A7-9001-F99586339D74}" type="presParOf" srcId="{DEABAD85-5070-4D37-A25E-FED4DBC5CC85}" destId="{F570FF98-8236-4A40-9D92-0545DF1FE7E8}" srcOrd="0" destOrd="0" presId="urn:microsoft.com/office/officeart/2008/layout/VerticalCurvedList"/>
    <dgm:cxn modelId="{C91D5238-5E16-45C9-A4AF-764933B9CA03}" type="presParOf" srcId="{F570FF98-8236-4A40-9D92-0545DF1FE7E8}" destId="{267306AC-007F-45A4-A60A-4A8643E35885}" srcOrd="0" destOrd="0" presId="urn:microsoft.com/office/officeart/2008/layout/VerticalCurvedList"/>
    <dgm:cxn modelId="{305E19BD-3CC9-43A6-9C0C-77F5A1E59AFE}" type="presParOf" srcId="{F570FF98-8236-4A40-9D92-0545DF1FE7E8}" destId="{12AB7CA0-20A4-4D1E-B025-CC43C7FAE117}" srcOrd="1" destOrd="0" presId="urn:microsoft.com/office/officeart/2008/layout/VerticalCurvedList"/>
    <dgm:cxn modelId="{19BA45A5-E8A5-418A-964C-821EED28BDE3}" type="presParOf" srcId="{F570FF98-8236-4A40-9D92-0545DF1FE7E8}" destId="{911C6A7E-FF74-4D5D-8188-A6B8A5257437}" srcOrd="2" destOrd="0" presId="urn:microsoft.com/office/officeart/2008/layout/VerticalCurvedList"/>
    <dgm:cxn modelId="{6B8B876F-92B4-4BEB-A060-2ED5DCE382E4}" type="presParOf" srcId="{F570FF98-8236-4A40-9D92-0545DF1FE7E8}" destId="{FA954BFA-57E5-4F6B-91B5-AD97D39F8419}" srcOrd="3" destOrd="0" presId="urn:microsoft.com/office/officeart/2008/layout/VerticalCurvedList"/>
    <dgm:cxn modelId="{24C33E5C-793E-4834-8727-93E40DBB33B9}" type="presParOf" srcId="{DEABAD85-5070-4D37-A25E-FED4DBC5CC85}" destId="{3B797E95-458C-4087-A95F-3F9FCC63C84A}" srcOrd="1" destOrd="0" presId="urn:microsoft.com/office/officeart/2008/layout/VerticalCurvedList"/>
    <dgm:cxn modelId="{A57117FD-5AE6-4018-B272-61437C1DCC36}" type="presParOf" srcId="{DEABAD85-5070-4D37-A25E-FED4DBC5CC85}" destId="{AC6CB82B-7603-4428-BCC5-8F8EED2AEF2D}" srcOrd="2" destOrd="0" presId="urn:microsoft.com/office/officeart/2008/layout/VerticalCurvedList"/>
    <dgm:cxn modelId="{DF1815DC-7A90-4BAB-969E-39BD8169AF86}" type="presParOf" srcId="{AC6CB82B-7603-4428-BCC5-8F8EED2AEF2D}" destId="{95C0B82A-848E-45E3-A29E-7177A403A610}" srcOrd="0" destOrd="0" presId="urn:microsoft.com/office/officeart/2008/layout/VerticalCurvedList"/>
    <dgm:cxn modelId="{175C473C-DE4E-4114-8F24-2D5D066E6A2C}" type="presParOf" srcId="{DEABAD85-5070-4D37-A25E-FED4DBC5CC85}" destId="{184C261C-F8A6-46CF-A1DB-9A4DD0CDDAFE}" srcOrd="3" destOrd="0" presId="urn:microsoft.com/office/officeart/2008/layout/VerticalCurvedList"/>
    <dgm:cxn modelId="{2FE93A9A-7DF1-4452-B08F-BB22A2EAA378}" type="presParOf" srcId="{DEABAD85-5070-4D37-A25E-FED4DBC5CC85}" destId="{9077F7D2-C81E-4B21-A951-71D292EF49C5}" srcOrd="4" destOrd="0" presId="urn:microsoft.com/office/officeart/2008/layout/VerticalCurvedList"/>
    <dgm:cxn modelId="{591BE474-987C-4901-822E-EF05BCE9BCDD}" type="presParOf" srcId="{9077F7D2-C81E-4B21-A951-71D292EF49C5}" destId="{76555912-7386-44F7-87A7-CC4EF4F7B10F}" srcOrd="0" destOrd="0" presId="urn:microsoft.com/office/officeart/2008/layout/VerticalCurvedList"/>
    <dgm:cxn modelId="{CD67477C-EDB8-4AAA-ADA3-52D585494E26}" type="presParOf" srcId="{DEABAD85-5070-4D37-A25E-FED4DBC5CC85}" destId="{8CD1A9D2-567C-4581-BD7F-24C5E7554EDC}" srcOrd="5" destOrd="0" presId="urn:microsoft.com/office/officeart/2008/layout/VerticalCurvedList"/>
    <dgm:cxn modelId="{9A33ED18-F85F-45FF-A37F-609E623B60F3}" type="presParOf" srcId="{DEABAD85-5070-4D37-A25E-FED4DBC5CC85}" destId="{18BD0334-03E4-4BA6-B98D-5645F11383E2}" srcOrd="6" destOrd="0" presId="urn:microsoft.com/office/officeart/2008/layout/VerticalCurvedList"/>
    <dgm:cxn modelId="{05396416-9F83-4E53-82C5-3B2588773524}" type="presParOf" srcId="{18BD0334-03E4-4BA6-B98D-5645F11383E2}" destId="{7EC97D11-E744-4C27-B141-42B6E2D21351}" srcOrd="0" destOrd="0" presId="urn:microsoft.com/office/officeart/2008/layout/VerticalCurvedList"/>
    <dgm:cxn modelId="{D63ED86D-FE90-4209-8F06-00EB6B231DDC}" type="presParOf" srcId="{DEABAD85-5070-4D37-A25E-FED4DBC5CC85}" destId="{AD5D878E-8B51-44BD-BF4E-4B37E052C4B6}" srcOrd="7" destOrd="0" presId="urn:microsoft.com/office/officeart/2008/layout/VerticalCurvedList"/>
    <dgm:cxn modelId="{B44E6E56-B634-4D87-9F5B-56577A5C905D}" type="presParOf" srcId="{DEABAD85-5070-4D37-A25E-FED4DBC5CC85}" destId="{2601EC57-7F75-44CE-80D5-D9EEC1E0B908}" srcOrd="8" destOrd="0" presId="urn:microsoft.com/office/officeart/2008/layout/VerticalCurvedList"/>
    <dgm:cxn modelId="{2C3A6EBA-4D94-4E0F-8EED-2D34046BB0B3}" type="presParOf" srcId="{2601EC57-7F75-44CE-80D5-D9EEC1E0B908}" destId="{A2CCA5A8-71CC-484F-BAB2-9844620E04CB}" srcOrd="0" destOrd="0" presId="urn:microsoft.com/office/officeart/2008/layout/VerticalCurvedList"/>
    <dgm:cxn modelId="{E297A55C-70AF-4E48-8F13-6585DDC2E955}" type="presParOf" srcId="{DEABAD85-5070-4D37-A25E-FED4DBC5CC85}" destId="{8A6522AA-8BDF-4427-AF48-B7C2399D5933}" srcOrd="9" destOrd="0" presId="urn:microsoft.com/office/officeart/2008/layout/VerticalCurvedList"/>
    <dgm:cxn modelId="{15BF6F93-7032-4CC0-B9FB-61C1B3018419}" type="presParOf" srcId="{DEABAD85-5070-4D37-A25E-FED4DBC5CC85}" destId="{FA74F00E-2B3C-4ABC-935D-0F18318E8503}" srcOrd="10" destOrd="0" presId="urn:microsoft.com/office/officeart/2008/layout/VerticalCurvedList"/>
    <dgm:cxn modelId="{68EC0B45-FC9D-4282-BB06-521F97AC2EA1}" type="presParOf" srcId="{FA74F00E-2B3C-4ABC-935D-0F18318E8503}" destId="{E7CABC88-8911-4119-A4D5-8CC0BE58CE45}" srcOrd="0" destOrd="0" presId="urn:microsoft.com/office/officeart/2008/layout/VerticalCurvedList"/>
    <dgm:cxn modelId="{7E0347FE-B341-4561-B82B-FB77421F17FB}" type="presParOf" srcId="{DEABAD85-5070-4D37-A25E-FED4DBC5CC85}" destId="{DF562215-56A1-406B-AD48-9908BD29F650}" srcOrd="11" destOrd="0" presId="urn:microsoft.com/office/officeart/2008/layout/VerticalCurvedList"/>
    <dgm:cxn modelId="{933FA882-B36E-4501-934A-0A190E3F5CEA}" type="presParOf" srcId="{DEABAD85-5070-4D37-A25E-FED4DBC5CC85}" destId="{A4119E73-A8D9-4B34-82A9-AFD11BC059B1}" srcOrd="12" destOrd="0" presId="urn:microsoft.com/office/officeart/2008/layout/VerticalCurvedList"/>
    <dgm:cxn modelId="{B37160FB-3A93-4CFF-9C98-BA685D489D39}" type="presParOf" srcId="{A4119E73-A8D9-4B34-82A9-AFD11BC059B1}" destId="{AD4CF0C7-F9C6-4205-B3B4-76C9DF3902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B49785D-79EA-444A-A4B0-5707DCA6FB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6489AC-897A-40CD-B426-FFB8512310C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Часть 5 статьи 15 Федерального закона от 07.02.2011 №6-ФЗ (в ред. от 01.07.2021) 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6F1E54-54BE-4F24-8A66-B5F1BAAC52D3}" type="parTrans" cxnId="{00D6A3D9-B5DC-477B-AAED-4AF7DF7105C0}">
      <dgm:prSet/>
      <dgm:spPr/>
      <dgm:t>
        <a:bodyPr/>
        <a:lstStyle/>
        <a:p>
          <a:endParaRPr lang="ru-RU"/>
        </a:p>
      </dgm:t>
    </dgm:pt>
    <dgm:pt modelId="{DCF29C0A-5456-466D-8401-3B75349F1B7F}" type="sibTrans" cxnId="{00D6A3D9-B5DC-477B-AAED-4AF7DF7105C0}">
      <dgm:prSet/>
      <dgm:spPr/>
      <dgm:t>
        <a:bodyPr/>
        <a:lstStyle/>
        <a:p>
          <a:endParaRPr lang="ru-RU"/>
        </a:p>
      </dgm:t>
    </dgm:pt>
    <dgm:pt modelId="{51BB6321-A8CC-4B82-B5AB-7592D9B444EE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ru-RU" dirty="0"/>
            <a:t>«5. При осуществлении внешнего государственного и муниципального финансового контроля </a:t>
          </a:r>
          <a:r>
            <a:rPr lang="ru-RU" b="1" u="sng" dirty="0"/>
            <a:t>контрольно-счетным органам предоставляется необходимый для реализации их полномочий постоянный доступ к государственным и муниципальным информационным системам</a:t>
          </a:r>
          <a:r>
            <a:rPr lang="ru-RU" dirty="0"/>
            <a:t> в соответствии с законодательством Российской Федерации об информации, информационных технологиях и о защите информации, законодательством Российской Федерации о государственной и иной охраняемой законом тайне.»</a:t>
          </a:r>
        </a:p>
      </dgm:t>
    </dgm:pt>
    <dgm:pt modelId="{5A32ED9D-14F9-495B-B8B8-6A116AC567DF}" type="parTrans" cxnId="{E96CC0A6-BE6F-4E48-ABA5-59DBBAFF8021}">
      <dgm:prSet/>
      <dgm:spPr/>
      <dgm:t>
        <a:bodyPr/>
        <a:lstStyle/>
        <a:p>
          <a:endParaRPr lang="ru-RU"/>
        </a:p>
      </dgm:t>
    </dgm:pt>
    <dgm:pt modelId="{FA8F81F5-C949-4AA6-9936-589781DD14BD}" type="sibTrans" cxnId="{E96CC0A6-BE6F-4E48-ABA5-59DBBAFF8021}">
      <dgm:prSet/>
      <dgm:spPr/>
      <dgm:t>
        <a:bodyPr/>
        <a:lstStyle/>
        <a:p>
          <a:endParaRPr lang="ru-RU"/>
        </a:p>
      </dgm:t>
    </dgm:pt>
    <dgm:pt modelId="{CA7EEE75-9936-40EB-BC88-2C734858C879}" type="pres">
      <dgm:prSet presAssocID="{7B49785D-79EA-444A-A4B0-5707DCA6FB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E80C5C-755A-46AC-8A14-9C292E133877}" type="pres">
      <dgm:prSet presAssocID="{546489AC-897A-40CD-B426-FFB8512310CF}" presName="parentLin" presStyleCnt="0"/>
      <dgm:spPr/>
    </dgm:pt>
    <dgm:pt modelId="{90F28E58-369B-4EDA-ABAD-771F5D0809A6}" type="pres">
      <dgm:prSet presAssocID="{546489AC-897A-40CD-B426-FFB8512310C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921C13BF-F9DF-47DC-AC9E-D46A55891E36}" type="pres">
      <dgm:prSet presAssocID="{546489AC-897A-40CD-B426-FFB8512310CF}" presName="parentText" presStyleLbl="node1" presStyleIdx="0" presStyleCnt="1" custScaleX="1300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A6938-26F6-4950-A6AE-870737C950F8}" type="pres">
      <dgm:prSet presAssocID="{546489AC-897A-40CD-B426-FFB8512310CF}" presName="negativeSpace" presStyleCnt="0"/>
      <dgm:spPr/>
    </dgm:pt>
    <dgm:pt modelId="{C0E895B3-D13C-4B2C-BF76-252D6539D3CD}" type="pres">
      <dgm:prSet presAssocID="{546489AC-897A-40CD-B426-FFB8512310C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BFA5D-1854-41C0-B514-CE97A1A750C0}" type="presOf" srcId="{546489AC-897A-40CD-B426-FFB8512310CF}" destId="{921C13BF-F9DF-47DC-AC9E-D46A55891E36}" srcOrd="1" destOrd="0" presId="urn:microsoft.com/office/officeart/2005/8/layout/list1"/>
    <dgm:cxn modelId="{E96CC0A6-BE6F-4E48-ABA5-59DBBAFF8021}" srcId="{546489AC-897A-40CD-B426-FFB8512310CF}" destId="{51BB6321-A8CC-4B82-B5AB-7592D9B444EE}" srcOrd="0" destOrd="0" parTransId="{5A32ED9D-14F9-495B-B8B8-6A116AC567DF}" sibTransId="{FA8F81F5-C949-4AA6-9936-589781DD14BD}"/>
    <dgm:cxn modelId="{4461BA8C-9076-460D-8F4D-4A3A9E56F207}" type="presOf" srcId="{546489AC-897A-40CD-B426-FFB8512310CF}" destId="{90F28E58-369B-4EDA-ABAD-771F5D0809A6}" srcOrd="0" destOrd="0" presId="urn:microsoft.com/office/officeart/2005/8/layout/list1"/>
    <dgm:cxn modelId="{00D6A3D9-B5DC-477B-AAED-4AF7DF7105C0}" srcId="{7B49785D-79EA-444A-A4B0-5707DCA6FB2F}" destId="{546489AC-897A-40CD-B426-FFB8512310CF}" srcOrd="0" destOrd="0" parTransId="{996F1E54-54BE-4F24-8A66-B5F1BAAC52D3}" sibTransId="{DCF29C0A-5456-466D-8401-3B75349F1B7F}"/>
    <dgm:cxn modelId="{FF60705C-0602-44B1-9F92-2D955161819E}" type="presOf" srcId="{51BB6321-A8CC-4B82-B5AB-7592D9B444EE}" destId="{C0E895B3-D13C-4B2C-BF76-252D6539D3CD}" srcOrd="0" destOrd="0" presId="urn:microsoft.com/office/officeart/2005/8/layout/list1"/>
    <dgm:cxn modelId="{1DC83DB1-6DF9-4022-B9F9-87B278B31B5E}" type="presOf" srcId="{7B49785D-79EA-444A-A4B0-5707DCA6FB2F}" destId="{CA7EEE75-9936-40EB-BC88-2C734858C879}" srcOrd="0" destOrd="0" presId="urn:microsoft.com/office/officeart/2005/8/layout/list1"/>
    <dgm:cxn modelId="{E8EEFF7F-CE1C-47F3-873E-2D0F2B314A26}" type="presParOf" srcId="{CA7EEE75-9936-40EB-BC88-2C734858C879}" destId="{01E80C5C-755A-46AC-8A14-9C292E133877}" srcOrd="0" destOrd="0" presId="urn:microsoft.com/office/officeart/2005/8/layout/list1"/>
    <dgm:cxn modelId="{1D0BA5AB-2948-409B-9044-F21A711197C7}" type="presParOf" srcId="{01E80C5C-755A-46AC-8A14-9C292E133877}" destId="{90F28E58-369B-4EDA-ABAD-771F5D0809A6}" srcOrd="0" destOrd="0" presId="urn:microsoft.com/office/officeart/2005/8/layout/list1"/>
    <dgm:cxn modelId="{6B320460-846E-48D8-8A8A-0003D14F08F7}" type="presParOf" srcId="{01E80C5C-755A-46AC-8A14-9C292E133877}" destId="{921C13BF-F9DF-47DC-AC9E-D46A55891E36}" srcOrd="1" destOrd="0" presId="urn:microsoft.com/office/officeart/2005/8/layout/list1"/>
    <dgm:cxn modelId="{5B653432-05A3-431E-9C18-A475C30E6705}" type="presParOf" srcId="{CA7EEE75-9936-40EB-BC88-2C734858C879}" destId="{15CA6938-26F6-4950-A6AE-870737C950F8}" srcOrd="1" destOrd="0" presId="urn:microsoft.com/office/officeart/2005/8/layout/list1"/>
    <dgm:cxn modelId="{79F7CB4B-1CCC-4F23-BDEA-1DB9A8FE0C41}" type="presParOf" srcId="{CA7EEE75-9936-40EB-BC88-2C734858C879}" destId="{C0E895B3-D13C-4B2C-BF76-252D6539D3C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2192F03-5B34-4E2A-8ECE-F8678DB94FBB}" type="doc">
      <dgm:prSet loTypeId="urn:microsoft.com/office/officeart/2005/8/layout/vList4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6259D5A-EF7D-4DD2-AD98-9F7EFFB04EC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Корректировка нормативных правовых актов о доступе к информации</a:t>
          </a:r>
        </a:p>
      </dgm:t>
    </dgm:pt>
    <dgm:pt modelId="{13205A4B-204A-48F4-B466-05B23E2F6070}" type="parTrans" cxnId="{0A187CB5-3309-499F-806F-F9F950F94D0B}">
      <dgm:prSet/>
      <dgm:spPr/>
      <dgm:t>
        <a:bodyPr/>
        <a:lstStyle/>
        <a:p>
          <a:endParaRPr lang="ru-RU"/>
        </a:p>
      </dgm:t>
    </dgm:pt>
    <dgm:pt modelId="{3ABF98D2-BB6A-4C80-899C-08CD3C916895}" type="sibTrans" cxnId="{0A187CB5-3309-499F-806F-F9F950F94D0B}">
      <dgm:prSet/>
      <dgm:spPr/>
      <dgm:t>
        <a:bodyPr/>
        <a:lstStyle/>
        <a:p>
          <a:endParaRPr lang="ru-RU"/>
        </a:p>
      </dgm:t>
    </dgm:pt>
    <dgm:pt modelId="{E1C44E26-492E-48E8-B4F9-42410399612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Реализация мероприятий в цифровой сфере, ориентированных на внедрение аналитического инструментария и совершенствование дистанционного и электронного форматов взаимодействия</a:t>
          </a:r>
        </a:p>
      </dgm:t>
    </dgm:pt>
    <dgm:pt modelId="{2826431F-8A9E-4918-9F68-82E469728C50}" type="parTrans" cxnId="{6A507AC2-001F-47FA-870D-D97C8933A3C1}">
      <dgm:prSet/>
      <dgm:spPr/>
      <dgm:t>
        <a:bodyPr/>
        <a:lstStyle/>
        <a:p>
          <a:endParaRPr lang="ru-RU"/>
        </a:p>
      </dgm:t>
    </dgm:pt>
    <dgm:pt modelId="{24C8FCBA-C394-42CD-8F69-6A3CA4B53959}" type="sibTrans" cxnId="{6A507AC2-001F-47FA-870D-D97C8933A3C1}">
      <dgm:prSet/>
      <dgm:spPr/>
      <dgm:t>
        <a:bodyPr/>
        <a:lstStyle/>
        <a:p>
          <a:endParaRPr lang="ru-RU"/>
        </a:p>
      </dgm:t>
    </dgm:pt>
    <dgm:pt modelId="{1F84B632-7B86-4E94-B6DA-5DEDD23FEE70}" type="pres">
      <dgm:prSet presAssocID="{F2192F03-5B34-4E2A-8ECE-F8678DB94FB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088CF8-4100-46F9-A028-05050CA3F4E8}" type="pres">
      <dgm:prSet presAssocID="{C6259D5A-EF7D-4DD2-AD98-9F7EFFB04EC0}" presName="comp" presStyleCnt="0"/>
      <dgm:spPr/>
    </dgm:pt>
    <dgm:pt modelId="{C0026B86-AED7-421D-AF02-76C908B1C4AB}" type="pres">
      <dgm:prSet presAssocID="{C6259D5A-EF7D-4DD2-AD98-9F7EFFB04EC0}" presName="box" presStyleLbl="node1" presStyleIdx="0" presStyleCnt="2"/>
      <dgm:spPr/>
      <dgm:t>
        <a:bodyPr/>
        <a:lstStyle/>
        <a:p>
          <a:endParaRPr lang="ru-RU"/>
        </a:p>
      </dgm:t>
    </dgm:pt>
    <dgm:pt modelId="{4BEB7A09-92A9-4258-B548-41D4C5ACA74D}" type="pres">
      <dgm:prSet presAssocID="{C6259D5A-EF7D-4DD2-AD98-9F7EFFB04EC0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</dgm:pt>
    <dgm:pt modelId="{D358D2E2-C634-4B4E-81A8-BEE0BD1587BD}" type="pres">
      <dgm:prSet presAssocID="{C6259D5A-EF7D-4DD2-AD98-9F7EFFB04EC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7817B-EE99-4831-8278-A4BD2BDAEB9F}" type="pres">
      <dgm:prSet presAssocID="{3ABF98D2-BB6A-4C80-899C-08CD3C916895}" presName="spacer" presStyleCnt="0"/>
      <dgm:spPr/>
    </dgm:pt>
    <dgm:pt modelId="{DF5EDEA9-7AB6-4F82-8A6E-7A191EE8BB52}" type="pres">
      <dgm:prSet presAssocID="{E1C44E26-492E-48E8-B4F9-424103996129}" presName="comp" presStyleCnt="0"/>
      <dgm:spPr/>
    </dgm:pt>
    <dgm:pt modelId="{035C719C-424C-4E96-A0D6-35674E30BE0C}" type="pres">
      <dgm:prSet presAssocID="{E1C44E26-492E-48E8-B4F9-424103996129}" presName="box" presStyleLbl="node1" presStyleIdx="1" presStyleCnt="2"/>
      <dgm:spPr/>
      <dgm:t>
        <a:bodyPr/>
        <a:lstStyle/>
        <a:p>
          <a:endParaRPr lang="ru-RU"/>
        </a:p>
      </dgm:t>
    </dgm:pt>
    <dgm:pt modelId="{2DE439B0-E3B9-4D16-A2B7-3454E777A878}" type="pres">
      <dgm:prSet presAssocID="{E1C44E26-492E-48E8-B4F9-424103996129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9000" b="-59000"/>
          </a:stretch>
        </a:blipFill>
      </dgm:spPr>
    </dgm:pt>
    <dgm:pt modelId="{BCE5C41C-4889-49AA-AC79-929D40586F04}" type="pres">
      <dgm:prSet presAssocID="{E1C44E26-492E-48E8-B4F9-42410399612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507AC2-001F-47FA-870D-D97C8933A3C1}" srcId="{F2192F03-5B34-4E2A-8ECE-F8678DB94FBB}" destId="{E1C44E26-492E-48E8-B4F9-424103996129}" srcOrd="1" destOrd="0" parTransId="{2826431F-8A9E-4918-9F68-82E469728C50}" sibTransId="{24C8FCBA-C394-42CD-8F69-6A3CA4B53959}"/>
    <dgm:cxn modelId="{0A187CB5-3309-499F-806F-F9F950F94D0B}" srcId="{F2192F03-5B34-4E2A-8ECE-F8678DB94FBB}" destId="{C6259D5A-EF7D-4DD2-AD98-9F7EFFB04EC0}" srcOrd="0" destOrd="0" parTransId="{13205A4B-204A-48F4-B466-05B23E2F6070}" sibTransId="{3ABF98D2-BB6A-4C80-899C-08CD3C916895}"/>
    <dgm:cxn modelId="{67C1B420-498A-41B9-A73C-2CF7CB75E924}" type="presOf" srcId="{C6259D5A-EF7D-4DD2-AD98-9F7EFFB04EC0}" destId="{C0026B86-AED7-421D-AF02-76C908B1C4AB}" srcOrd="0" destOrd="0" presId="urn:microsoft.com/office/officeart/2005/8/layout/vList4#1"/>
    <dgm:cxn modelId="{9B4FBF3C-4C3D-42F7-811A-869F25C2E8F7}" type="presOf" srcId="{C6259D5A-EF7D-4DD2-AD98-9F7EFFB04EC0}" destId="{D358D2E2-C634-4B4E-81A8-BEE0BD1587BD}" srcOrd="1" destOrd="0" presId="urn:microsoft.com/office/officeart/2005/8/layout/vList4#1"/>
    <dgm:cxn modelId="{204D8172-B2D5-401C-962F-DB6C2178107D}" type="presOf" srcId="{E1C44E26-492E-48E8-B4F9-424103996129}" destId="{035C719C-424C-4E96-A0D6-35674E30BE0C}" srcOrd="0" destOrd="0" presId="urn:microsoft.com/office/officeart/2005/8/layout/vList4#1"/>
    <dgm:cxn modelId="{EC6CDD0B-6F1E-43A0-A0EB-B5B2AFDA43CD}" type="presOf" srcId="{E1C44E26-492E-48E8-B4F9-424103996129}" destId="{BCE5C41C-4889-49AA-AC79-929D40586F04}" srcOrd="1" destOrd="0" presId="urn:microsoft.com/office/officeart/2005/8/layout/vList4#1"/>
    <dgm:cxn modelId="{C9162608-017F-4DFB-B98F-4A96DE56CD2E}" type="presOf" srcId="{F2192F03-5B34-4E2A-8ECE-F8678DB94FBB}" destId="{1F84B632-7B86-4E94-B6DA-5DEDD23FEE70}" srcOrd="0" destOrd="0" presId="urn:microsoft.com/office/officeart/2005/8/layout/vList4#1"/>
    <dgm:cxn modelId="{3D17469D-EE48-478E-881D-73AAAD1B6236}" type="presParOf" srcId="{1F84B632-7B86-4E94-B6DA-5DEDD23FEE70}" destId="{C9088CF8-4100-46F9-A028-05050CA3F4E8}" srcOrd="0" destOrd="0" presId="urn:microsoft.com/office/officeart/2005/8/layout/vList4#1"/>
    <dgm:cxn modelId="{68A4947A-EC6E-42D8-9CD2-D8A8B8F8B711}" type="presParOf" srcId="{C9088CF8-4100-46F9-A028-05050CA3F4E8}" destId="{C0026B86-AED7-421D-AF02-76C908B1C4AB}" srcOrd="0" destOrd="0" presId="urn:microsoft.com/office/officeart/2005/8/layout/vList4#1"/>
    <dgm:cxn modelId="{04F2F26D-E2D5-488C-85E3-09891D02A1A8}" type="presParOf" srcId="{C9088CF8-4100-46F9-A028-05050CA3F4E8}" destId="{4BEB7A09-92A9-4258-B548-41D4C5ACA74D}" srcOrd="1" destOrd="0" presId="urn:microsoft.com/office/officeart/2005/8/layout/vList4#1"/>
    <dgm:cxn modelId="{2C6425D1-6CDD-4DEB-B521-0513F969B093}" type="presParOf" srcId="{C9088CF8-4100-46F9-A028-05050CA3F4E8}" destId="{D358D2E2-C634-4B4E-81A8-BEE0BD1587BD}" srcOrd="2" destOrd="0" presId="urn:microsoft.com/office/officeart/2005/8/layout/vList4#1"/>
    <dgm:cxn modelId="{2F3AD2A8-3D48-4FF3-B17B-753AEF6D4BBD}" type="presParOf" srcId="{1F84B632-7B86-4E94-B6DA-5DEDD23FEE70}" destId="{F987817B-EE99-4831-8278-A4BD2BDAEB9F}" srcOrd="1" destOrd="0" presId="urn:microsoft.com/office/officeart/2005/8/layout/vList4#1"/>
    <dgm:cxn modelId="{62512AF8-921A-4B26-9A62-7ABF9D92D8E2}" type="presParOf" srcId="{1F84B632-7B86-4E94-B6DA-5DEDD23FEE70}" destId="{DF5EDEA9-7AB6-4F82-8A6E-7A191EE8BB52}" srcOrd="2" destOrd="0" presId="urn:microsoft.com/office/officeart/2005/8/layout/vList4#1"/>
    <dgm:cxn modelId="{A72C7C95-2BC4-44A0-94C1-7FED706C0107}" type="presParOf" srcId="{DF5EDEA9-7AB6-4F82-8A6E-7A191EE8BB52}" destId="{035C719C-424C-4E96-A0D6-35674E30BE0C}" srcOrd="0" destOrd="0" presId="urn:microsoft.com/office/officeart/2005/8/layout/vList4#1"/>
    <dgm:cxn modelId="{FAF1E13D-6552-4A76-B348-B6D435D7B46E}" type="presParOf" srcId="{DF5EDEA9-7AB6-4F82-8A6E-7A191EE8BB52}" destId="{2DE439B0-E3B9-4D16-A2B7-3454E777A878}" srcOrd="1" destOrd="0" presId="urn:microsoft.com/office/officeart/2005/8/layout/vList4#1"/>
    <dgm:cxn modelId="{7F0074B0-DC58-4274-BBD0-1F53EF313C8B}" type="presParOf" srcId="{DF5EDEA9-7AB6-4F82-8A6E-7A191EE8BB52}" destId="{BCE5C41C-4889-49AA-AC79-929D40586F0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B44E18A-48CF-4791-9339-9C3145CABFA9}" type="doc">
      <dgm:prSet loTypeId="urn:microsoft.com/office/officeart/2005/8/layout/vList4#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1700D2-6B2E-4288-9DDA-2BDB8B4DC56C}">
      <dgm:prSet custT="1"/>
      <dgm:spPr>
        <a:solidFill>
          <a:srgbClr val="0070C0"/>
        </a:solidFill>
      </dgm:spPr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Разработать алгоритм действий (дорожную карту), типовые документы по наделению правами юридического лица контрольно-счетных органов муниципальных образований со статусом муниципального района, муниципального округа, городского округа, городского округа с внутригородским делением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3BA263-A026-41DA-B579-FD4D202C528A}" type="parTrans" cxnId="{4F60812F-822F-4BD5-BA18-26D865899185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C2A0AE-551E-4202-8411-0E41C2C7BE59}" type="sibTrans" cxnId="{4F60812F-822F-4BD5-BA18-26D865899185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708D9D-7E57-41A1-9CFC-7F880CB6BB71}">
      <dgm:prSet custT="1"/>
      <dgm:spPr>
        <a:solidFill>
          <a:srgbClr val="0070C0"/>
        </a:solidFill>
      </dgm:spPr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случае невозможности создания юридического лица осуществить  передачу полномочий на уровень субъекта Российской Федерации</a:t>
          </a:r>
        </a:p>
      </dgm:t>
    </dgm:pt>
    <dgm:pt modelId="{74701D01-2884-421C-8539-7D9BC6B4B0E5}" type="parTrans" cxnId="{0A77EDF4-3B19-491F-9CE1-2EB511D33BE8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1E3461-D2C8-4FAE-97F7-396CEDE350E4}" type="sibTrans" cxnId="{0A77EDF4-3B19-491F-9CE1-2EB511D33BE8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8D2BAA-290B-424A-80DC-C04CC49DE5FF}">
      <dgm:prSet custT="1"/>
      <dgm:spPr>
        <a:solidFill>
          <a:srgbClr val="0070C0"/>
        </a:solidFill>
      </dgm:spPr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целях реализации новых полномочий разработать соответствующие типовые стандарты внешнего финансового контроля</a:t>
          </a:r>
        </a:p>
      </dgm:t>
    </dgm:pt>
    <dgm:pt modelId="{B87741A6-6D82-43E6-BA11-066DAFFBF542}" type="parTrans" cxnId="{040CCFFC-4D14-48EE-ABC6-FDD9280648D0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CB307A-469B-48BB-A706-7FA4F5D2FA65}" type="sibTrans" cxnId="{040CCFFC-4D14-48EE-ABC6-FDD9280648D0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098538-951B-4AB8-AD8E-279913C8460A}">
      <dgm:prSet custT="1"/>
      <dgm:spPr>
        <a:solidFill>
          <a:srgbClr val="0070C0"/>
        </a:solidFill>
      </dgm:spPr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Выработать унифицированные подходы к цифровизации деятельности контрольно-счетных органов и обеспечению постоянного доступа к информации, содержащейся в муниципальных информационных системах</a:t>
          </a:r>
        </a:p>
      </dgm:t>
    </dgm:pt>
    <dgm:pt modelId="{6BCBB88D-FB3B-4ABE-8D4B-A2D8B584A3E7}" type="parTrans" cxnId="{3F384D57-68A5-4B8D-9003-78FB3910B6F5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D6A12F-1A3F-47CB-9DCE-4A7B5392DACA}" type="sibTrans" cxnId="{3F384D57-68A5-4B8D-9003-78FB3910B6F5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E9F860-5071-4554-A6E1-13CA02C302C3}" type="pres">
      <dgm:prSet presAssocID="{5B44E18A-48CF-4791-9339-9C3145CABFA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C7B81-EAF2-4265-89C1-7F95181F40B6}" type="pres">
      <dgm:prSet presAssocID="{E41700D2-6B2E-4288-9DDA-2BDB8B4DC56C}" presName="comp" presStyleCnt="0"/>
      <dgm:spPr/>
    </dgm:pt>
    <dgm:pt modelId="{05D6E50C-831B-46D1-B404-67322F47D323}" type="pres">
      <dgm:prSet presAssocID="{E41700D2-6B2E-4288-9DDA-2BDB8B4DC56C}" presName="box" presStyleLbl="node1" presStyleIdx="0" presStyleCnt="4"/>
      <dgm:spPr/>
      <dgm:t>
        <a:bodyPr/>
        <a:lstStyle/>
        <a:p>
          <a:endParaRPr lang="ru-RU"/>
        </a:p>
      </dgm:t>
    </dgm:pt>
    <dgm:pt modelId="{AE9DB237-6374-45F5-A054-DF9FAC62CF8C}" type="pres">
      <dgm:prSet presAssocID="{E41700D2-6B2E-4288-9DDA-2BDB8B4DC56C}" presName="img" presStyleLbl="fgImgPlace1" presStyleIdx="0" presStyleCnt="4" custScaleX="66051" custScaleY="10433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</dgm:spPr>
    </dgm:pt>
    <dgm:pt modelId="{70A7AF3E-973C-4690-8322-EC1F096B5D1A}" type="pres">
      <dgm:prSet presAssocID="{E41700D2-6B2E-4288-9DDA-2BDB8B4DC56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2E94F-F93A-4C8D-A32D-5CBAE99CD634}" type="pres">
      <dgm:prSet presAssocID="{3CC2A0AE-551E-4202-8411-0E41C2C7BE59}" presName="spacer" presStyleCnt="0"/>
      <dgm:spPr/>
    </dgm:pt>
    <dgm:pt modelId="{9E26BB23-F17C-4F02-A945-9377B9679DCC}" type="pres">
      <dgm:prSet presAssocID="{15708D9D-7E57-41A1-9CFC-7F880CB6BB71}" presName="comp" presStyleCnt="0"/>
      <dgm:spPr/>
    </dgm:pt>
    <dgm:pt modelId="{45D7A825-DDB1-4709-8760-98EB9EB4FA90}" type="pres">
      <dgm:prSet presAssocID="{15708D9D-7E57-41A1-9CFC-7F880CB6BB71}" presName="box" presStyleLbl="node1" presStyleIdx="1" presStyleCnt="4" custScaleY="53844"/>
      <dgm:spPr/>
      <dgm:t>
        <a:bodyPr/>
        <a:lstStyle/>
        <a:p>
          <a:endParaRPr lang="ru-RU"/>
        </a:p>
      </dgm:t>
    </dgm:pt>
    <dgm:pt modelId="{15562684-9DA0-4C29-8CE7-74DBC14AE7BE}" type="pres">
      <dgm:prSet presAssocID="{15708D9D-7E57-41A1-9CFC-7F880CB6BB71}" presName="img" presStyleLbl="fgImgPlace1" presStyleIdx="1" presStyleCnt="4" custScaleX="82878" custScaleY="8608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2000" r="-12000"/>
          </a:stretch>
        </a:blipFill>
      </dgm:spPr>
    </dgm:pt>
    <dgm:pt modelId="{1BB17C10-6A48-4D9D-B30E-8AC4CB84094A}" type="pres">
      <dgm:prSet presAssocID="{15708D9D-7E57-41A1-9CFC-7F880CB6BB7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24187-7161-41DE-B9CA-467ABF02C706}" type="pres">
      <dgm:prSet presAssocID="{6D1E3461-D2C8-4FAE-97F7-396CEDE350E4}" presName="spacer" presStyleCnt="0"/>
      <dgm:spPr/>
    </dgm:pt>
    <dgm:pt modelId="{423F8FDC-2EC2-4DFD-9FC9-350EF3215CAB}" type="pres">
      <dgm:prSet presAssocID="{848D2BAA-290B-424A-80DC-C04CC49DE5FF}" presName="comp" presStyleCnt="0"/>
      <dgm:spPr/>
    </dgm:pt>
    <dgm:pt modelId="{8798C107-4A86-4FF6-AE65-A079921BF50B}" type="pres">
      <dgm:prSet presAssocID="{848D2BAA-290B-424A-80DC-C04CC49DE5FF}" presName="box" presStyleLbl="node1" presStyleIdx="2" presStyleCnt="4" custScaleY="65554"/>
      <dgm:spPr/>
      <dgm:t>
        <a:bodyPr/>
        <a:lstStyle/>
        <a:p>
          <a:endParaRPr lang="ru-RU"/>
        </a:p>
      </dgm:t>
    </dgm:pt>
    <dgm:pt modelId="{18CD3085-F94D-48BC-93B0-C1C66344B6D0}" type="pres">
      <dgm:prSet presAssocID="{848D2BAA-290B-424A-80DC-C04CC49DE5FF}" presName="img" presStyleLbl="fgImgPlace1" presStyleIdx="2" presStyleCnt="4" custScaleX="51911" custScaleY="7624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</dgm:pt>
    <dgm:pt modelId="{6AC3007C-EBDC-49DB-B734-ABF3F59AF8E2}" type="pres">
      <dgm:prSet presAssocID="{848D2BAA-290B-424A-80DC-C04CC49DE5F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0BB59-FCD4-4149-80E6-D4D761D635BC}" type="pres">
      <dgm:prSet presAssocID="{44CB307A-469B-48BB-A706-7FA4F5D2FA65}" presName="spacer" presStyleCnt="0"/>
      <dgm:spPr/>
    </dgm:pt>
    <dgm:pt modelId="{13DDC650-BC9B-4FFC-89CF-2A24C9FBB079}" type="pres">
      <dgm:prSet presAssocID="{99098538-951B-4AB8-AD8E-279913C8460A}" presName="comp" presStyleCnt="0"/>
      <dgm:spPr/>
    </dgm:pt>
    <dgm:pt modelId="{45CAFDA3-1C2F-4AFA-8D6B-D55C3251700C}" type="pres">
      <dgm:prSet presAssocID="{99098538-951B-4AB8-AD8E-279913C8460A}" presName="box" presStyleLbl="node1" presStyleIdx="3" presStyleCnt="4"/>
      <dgm:spPr/>
      <dgm:t>
        <a:bodyPr/>
        <a:lstStyle/>
        <a:p>
          <a:endParaRPr lang="ru-RU"/>
        </a:p>
      </dgm:t>
    </dgm:pt>
    <dgm:pt modelId="{F021C6CB-DEF5-4ECE-B588-071CF75B7D65}" type="pres">
      <dgm:prSet presAssocID="{99098538-951B-4AB8-AD8E-279913C8460A}" presName="img" presStyleLbl="fgImgPlace1" presStyleIdx="3" presStyleCnt="4" custScaleX="92297" custScaleY="8032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6000" b="-16000"/>
          </a:stretch>
        </a:blipFill>
      </dgm:spPr>
    </dgm:pt>
    <dgm:pt modelId="{8DC4B470-3E6C-4B40-A418-346DA530747E}" type="pres">
      <dgm:prSet presAssocID="{99098538-951B-4AB8-AD8E-279913C8460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384D57-68A5-4B8D-9003-78FB3910B6F5}" srcId="{5B44E18A-48CF-4791-9339-9C3145CABFA9}" destId="{99098538-951B-4AB8-AD8E-279913C8460A}" srcOrd="3" destOrd="0" parTransId="{6BCBB88D-FB3B-4ABE-8D4B-A2D8B584A3E7}" sibTransId="{58D6A12F-1A3F-47CB-9DCE-4A7B5392DACA}"/>
    <dgm:cxn modelId="{93F45A4A-8806-45BC-854E-8646ECDE9A39}" type="presOf" srcId="{15708D9D-7E57-41A1-9CFC-7F880CB6BB71}" destId="{1BB17C10-6A48-4D9D-B30E-8AC4CB84094A}" srcOrd="1" destOrd="0" presId="urn:microsoft.com/office/officeart/2005/8/layout/vList4#2"/>
    <dgm:cxn modelId="{15259301-FA39-49CC-A36C-5907E2BA3AEF}" type="presOf" srcId="{5B44E18A-48CF-4791-9339-9C3145CABFA9}" destId="{5FE9F860-5071-4554-A6E1-13CA02C302C3}" srcOrd="0" destOrd="0" presId="urn:microsoft.com/office/officeart/2005/8/layout/vList4#2"/>
    <dgm:cxn modelId="{5291A3A2-B1AA-44B6-AE5B-619898EDBD58}" type="presOf" srcId="{15708D9D-7E57-41A1-9CFC-7F880CB6BB71}" destId="{45D7A825-DDB1-4709-8760-98EB9EB4FA90}" srcOrd="0" destOrd="0" presId="urn:microsoft.com/office/officeart/2005/8/layout/vList4#2"/>
    <dgm:cxn modelId="{03072A76-CE70-43CB-AF53-78C48299F8F6}" type="presOf" srcId="{E41700D2-6B2E-4288-9DDA-2BDB8B4DC56C}" destId="{70A7AF3E-973C-4690-8322-EC1F096B5D1A}" srcOrd="1" destOrd="0" presId="urn:microsoft.com/office/officeart/2005/8/layout/vList4#2"/>
    <dgm:cxn modelId="{040CCFFC-4D14-48EE-ABC6-FDD9280648D0}" srcId="{5B44E18A-48CF-4791-9339-9C3145CABFA9}" destId="{848D2BAA-290B-424A-80DC-C04CC49DE5FF}" srcOrd="2" destOrd="0" parTransId="{B87741A6-6D82-43E6-BA11-066DAFFBF542}" sibTransId="{44CB307A-469B-48BB-A706-7FA4F5D2FA65}"/>
    <dgm:cxn modelId="{0FE1B800-FAAF-4B94-B657-853ED06ABD61}" type="presOf" srcId="{99098538-951B-4AB8-AD8E-279913C8460A}" destId="{45CAFDA3-1C2F-4AFA-8D6B-D55C3251700C}" srcOrd="0" destOrd="0" presId="urn:microsoft.com/office/officeart/2005/8/layout/vList4#2"/>
    <dgm:cxn modelId="{4F60812F-822F-4BD5-BA18-26D865899185}" srcId="{5B44E18A-48CF-4791-9339-9C3145CABFA9}" destId="{E41700D2-6B2E-4288-9DDA-2BDB8B4DC56C}" srcOrd="0" destOrd="0" parTransId="{863BA263-A026-41DA-B579-FD4D202C528A}" sibTransId="{3CC2A0AE-551E-4202-8411-0E41C2C7BE59}"/>
    <dgm:cxn modelId="{D2626769-9AC0-41D2-9224-14BA4C3DE61B}" type="presOf" srcId="{99098538-951B-4AB8-AD8E-279913C8460A}" destId="{8DC4B470-3E6C-4B40-A418-346DA530747E}" srcOrd="1" destOrd="0" presId="urn:microsoft.com/office/officeart/2005/8/layout/vList4#2"/>
    <dgm:cxn modelId="{6206BD99-9A1A-446E-A21B-7D6481837104}" type="presOf" srcId="{848D2BAA-290B-424A-80DC-C04CC49DE5FF}" destId="{6AC3007C-EBDC-49DB-B734-ABF3F59AF8E2}" srcOrd="1" destOrd="0" presId="urn:microsoft.com/office/officeart/2005/8/layout/vList4#2"/>
    <dgm:cxn modelId="{BF849C32-3123-4741-8554-C7FEACBF4FB9}" type="presOf" srcId="{848D2BAA-290B-424A-80DC-C04CC49DE5FF}" destId="{8798C107-4A86-4FF6-AE65-A079921BF50B}" srcOrd="0" destOrd="0" presId="urn:microsoft.com/office/officeart/2005/8/layout/vList4#2"/>
    <dgm:cxn modelId="{0A77EDF4-3B19-491F-9CE1-2EB511D33BE8}" srcId="{5B44E18A-48CF-4791-9339-9C3145CABFA9}" destId="{15708D9D-7E57-41A1-9CFC-7F880CB6BB71}" srcOrd="1" destOrd="0" parTransId="{74701D01-2884-421C-8539-7D9BC6B4B0E5}" sibTransId="{6D1E3461-D2C8-4FAE-97F7-396CEDE350E4}"/>
    <dgm:cxn modelId="{2F96FDA5-0106-4EA8-8B21-88E4D218C75B}" type="presOf" srcId="{E41700D2-6B2E-4288-9DDA-2BDB8B4DC56C}" destId="{05D6E50C-831B-46D1-B404-67322F47D323}" srcOrd="0" destOrd="0" presId="urn:microsoft.com/office/officeart/2005/8/layout/vList4#2"/>
    <dgm:cxn modelId="{5E40403E-ADFC-4676-A284-37C270F7DF89}" type="presParOf" srcId="{5FE9F860-5071-4554-A6E1-13CA02C302C3}" destId="{FD5C7B81-EAF2-4265-89C1-7F95181F40B6}" srcOrd="0" destOrd="0" presId="urn:microsoft.com/office/officeart/2005/8/layout/vList4#2"/>
    <dgm:cxn modelId="{2EBFCBD5-2F63-4B93-B3C5-95EDD3A9A444}" type="presParOf" srcId="{FD5C7B81-EAF2-4265-89C1-7F95181F40B6}" destId="{05D6E50C-831B-46D1-B404-67322F47D323}" srcOrd="0" destOrd="0" presId="urn:microsoft.com/office/officeart/2005/8/layout/vList4#2"/>
    <dgm:cxn modelId="{404CCC3C-5C7D-4E1C-B09A-87D588908075}" type="presParOf" srcId="{FD5C7B81-EAF2-4265-89C1-7F95181F40B6}" destId="{AE9DB237-6374-45F5-A054-DF9FAC62CF8C}" srcOrd="1" destOrd="0" presId="urn:microsoft.com/office/officeart/2005/8/layout/vList4#2"/>
    <dgm:cxn modelId="{04C0CB88-EAA1-491C-90DE-B51B5A9DDB73}" type="presParOf" srcId="{FD5C7B81-EAF2-4265-89C1-7F95181F40B6}" destId="{70A7AF3E-973C-4690-8322-EC1F096B5D1A}" srcOrd="2" destOrd="0" presId="urn:microsoft.com/office/officeart/2005/8/layout/vList4#2"/>
    <dgm:cxn modelId="{C94BA83B-0260-4CAB-A1FA-9CDE7D20016A}" type="presParOf" srcId="{5FE9F860-5071-4554-A6E1-13CA02C302C3}" destId="{47B2E94F-F93A-4C8D-A32D-5CBAE99CD634}" srcOrd="1" destOrd="0" presId="urn:microsoft.com/office/officeart/2005/8/layout/vList4#2"/>
    <dgm:cxn modelId="{03F86333-733B-4384-9368-B5FFF31F7042}" type="presParOf" srcId="{5FE9F860-5071-4554-A6E1-13CA02C302C3}" destId="{9E26BB23-F17C-4F02-A945-9377B9679DCC}" srcOrd="2" destOrd="0" presId="urn:microsoft.com/office/officeart/2005/8/layout/vList4#2"/>
    <dgm:cxn modelId="{C9DC9725-A225-4BFF-B379-E48E73B680CC}" type="presParOf" srcId="{9E26BB23-F17C-4F02-A945-9377B9679DCC}" destId="{45D7A825-DDB1-4709-8760-98EB9EB4FA90}" srcOrd="0" destOrd="0" presId="urn:microsoft.com/office/officeart/2005/8/layout/vList4#2"/>
    <dgm:cxn modelId="{E89D1E8C-8D6E-49A6-BBC6-933ED4DC112E}" type="presParOf" srcId="{9E26BB23-F17C-4F02-A945-9377B9679DCC}" destId="{15562684-9DA0-4C29-8CE7-74DBC14AE7BE}" srcOrd="1" destOrd="0" presId="urn:microsoft.com/office/officeart/2005/8/layout/vList4#2"/>
    <dgm:cxn modelId="{36439026-C29A-4942-8D2B-DCA6D4D0C790}" type="presParOf" srcId="{9E26BB23-F17C-4F02-A945-9377B9679DCC}" destId="{1BB17C10-6A48-4D9D-B30E-8AC4CB84094A}" srcOrd="2" destOrd="0" presId="urn:microsoft.com/office/officeart/2005/8/layout/vList4#2"/>
    <dgm:cxn modelId="{CFDDC331-DE40-4FBA-9D16-AEAC8EFBC81C}" type="presParOf" srcId="{5FE9F860-5071-4554-A6E1-13CA02C302C3}" destId="{A0624187-7161-41DE-B9CA-467ABF02C706}" srcOrd="3" destOrd="0" presId="urn:microsoft.com/office/officeart/2005/8/layout/vList4#2"/>
    <dgm:cxn modelId="{33D8C61B-8534-4C82-AB72-7044C25FDBCE}" type="presParOf" srcId="{5FE9F860-5071-4554-A6E1-13CA02C302C3}" destId="{423F8FDC-2EC2-4DFD-9FC9-350EF3215CAB}" srcOrd="4" destOrd="0" presId="urn:microsoft.com/office/officeart/2005/8/layout/vList4#2"/>
    <dgm:cxn modelId="{3CB3AA2F-478F-4121-8E50-5225358E32D6}" type="presParOf" srcId="{423F8FDC-2EC2-4DFD-9FC9-350EF3215CAB}" destId="{8798C107-4A86-4FF6-AE65-A079921BF50B}" srcOrd="0" destOrd="0" presId="urn:microsoft.com/office/officeart/2005/8/layout/vList4#2"/>
    <dgm:cxn modelId="{51AB1302-1EF3-490F-AA23-C84D30F8AB0F}" type="presParOf" srcId="{423F8FDC-2EC2-4DFD-9FC9-350EF3215CAB}" destId="{18CD3085-F94D-48BC-93B0-C1C66344B6D0}" srcOrd="1" destOrd="0" presId="urn:microsoft.com/office/officeart/2005/8/layout/vList4#2"/>
    <dgm:cxn modelId="{CF3E9542-DAE8-4831-8A92-A0EA352EBC2A}" type="presParOf" srcId="{423F8FDC-2EC2-4DFD-9FC9-350EF3215CAB}" destId="{6AC3007C-EBDC-49DB-B734-ABF3F59AF8E2}" srcOrd="2" destOrd="0" presId="urn:microsoft.com/office/officeart/2005/8/layout/vList4#2"/>
    <dgm:cxn modelId="{9E05900A-B630-4C8E-9016-65B789F2FF9E}" type="presParOf" srcId="{5FE9F860-5071-4554-A6E1-13CA02C302C3}" destId="{6420BB59-FCD4-4149-80E6-D4D761D635BC}" srcOrd="5" destOrd="0" presId="urn:microsoft.com/office/officeart/2005/8/layout/vList4#2"/>
    <dgm:cxn modelId="{177C3783-A12D-4B36-8EE1-0C9E06AAAC9A}" type="presParOf" srcId="{5FE9F860-5071-4554-A6E1-13CA02C302C3}" destId="{13DDC650-BC9B-4FFC-89CF-2A24C9FBB079}" srcOrd="6" destOrd="0" presId="urn:microsoft.com/office/officeart/2005/8/layout/vList4#2"/>
    <dgm:cxn modelId="{C288AC21-4371-46AF-976C-06BFD0486342}" type="presParOf" srcId="{13DDC650-BC9B-4FFC-89CF-2A24C9FBB079}" destId="{45CAFDA3-1C2F-4AFA-8D6B-D55C3251700C}" srcOrd="0" destOrd="0" presId="urn:microsoft.com/office/officeart/2005/8/layout/vList4#2"/>
    <dgm:cxn modelId="{733C0840-3A06-4D84-9393-0A7B32E69AF6}" type="presParOf" srcId="{13DDC650-BC9B-4FFC-89CF-2A24C9FBB079}" destId="{F021C6CB-DEF5-4ECE-B588-071CF75B7D65}" srcOrd="1" destOrd="0" presId="urn:microsoft.com/office/officeart/2005/8/layout/vList4#2"/>
    <dgm:cxn modelId="{42889125-0259-4C8A-A4B7-3D991A12822C}" type="presParOf" srcId="{13DDC650-BC9B-4FFC-89CF-2A24C9FBB079}" destId="{8DC4B470-3E6C-4B40-A418-346DA530747E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41F0E6-26D0-40EC-8F04-B95E97ED26D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AF49A4-1CCD-4901-944C-6FD62B239D96}">
      <dgm:prSet custT="1"/>
      <dgm:spPr>
        <a:solidFill>
          <a:schemeClr val="accent5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1 января 2021 года в РФ </a:t>
          </a:r>
        </a:p>
        <a:p>
          <a:pPr>
            <a:spcAft>
              <a:spcPts val="0"/>
            </a:spcAft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20294 </a:t>
          </a:r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муниципальных образования</a:t>
          </a:r>
        </a:p>
      </dgm:t>
    </dgm:pt>
    <dgm:pt modelId="{C5AEA5A9-E4FE-44AA-8CBA-0F0502445C05}" type="parTrans" cxnId="{820F3230-EDEE-4BBF-9CFB-C9D82508C828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28A2E9-17D5-43B8-BFCC-041E107132D8}" type="sibTrans" cxnId="{820F3230-EDEE-4BBF-9CFB-C9D82508C828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C87A29-EBD7-454C-A332-7926F87539B6}">
      <dgm:prSet custT="1"/>
      <dgm:spPr>
        <a:solidFill>
          <a:schemeClr val="accent6"/>
        </a:solidFill>
      </dgm:spPr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2181 МКСО (10,7%)</a:t>
          </a:r>
        </a:p>
      </dgm:t>
    </dgm:pt>
    <dgm:pt modelId="{1746CD58-34A0-4202-9E67-784B05AA6849}" type="parTrans" cxnId="{A8C64D65-8109-4FB9-BB7A-A08EBC4C0CF7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5BF195-1047-4621-A5FD-451CF9797905}" type="sibTrans" cxnId="{A8C64D65-8109-4FB9-BB7A-A08EBC4C0CF7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9D64AC-116D-42C0-8117-CF9812D44691}">
      <dgm:prSet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т.ч. 1249 МКСО (57,3%) со статусом юридического лица</a:t>
          </a:r>
        </a:p>
      </dgm:t>
    </dgm:pt>
    <dgm:pt modelId="{6F1B611B-4DA3-4951-9679-7B8195D92EB0}" type="parTrans" cxnId="{85E1BF87-A249-4432-A784-890C2DD58BF4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132932-8236-4EF9-AE31-438290EF8F7D}" type="sibTrans" cxnId="{85E1BF87-A249-4432-A784-890C2DD58BF4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17ECEB-0908-41A0-8A27-66AA11648753}" type="pres">
      <dgm:prSet presAssocID="{5A41F0E6-26D0-40EC-8F04-B95E97ED26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73CCE4-273E-4DEA-9335-FA06EE918A1E}" type="pres">
      <dgm:prSet presAssocID="{FBAF49A4-1CCD-4901-944C-6FD62B239D96}" presName="parTxOnly" presStyleLbl="node1" presStyleIdx="0" presStyleCnt="3" custScaleX="1209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A3064-C5AC-49F4-BA27-61257B051875}" type="pres">
      <dgm:prSet presAssocID="{CF28A2E9-17D5-43B8-BFCC-041E107132D8}" presName="parTxOnlySpace" presStyleCnt="0"/>
      <dgm:spPr/>
    </dgm:pt>
    <dgm:pt modelId="{EC51DE2E-6366-4007-8897-367E4B565EA4}" type="pres">
      <dgm:prSet presAssocID="{52C87A29-EBD7-454C-A332-7926F87539B6}" presName="parTxOnly" presStyleLbl="node1" presStyleIdx="1" presStyleCnt="3" custScaleX="727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78684-2A6C-4DFF-A96F-188E504CE042}" type="pres">
      <dgm:prSet presAssocID="{0B5BF195-1047-4621-A5FD-451CF9797905}" presName="parTxOnlySpace" presStyleCnt="0"/>
      <dgm:spPr/>
    </dgm:pt>
    <dgm:pt modelId="{840BFDB7-764F-43C9-87C1-D80D9DA515D6}" type="pres">
      <dgm:prSet presAssocID="{579D64AC-116D-42C0-8117-CF9812D4469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0F3230-EDEE-4BBF-9CFB-C9D82508C828}" srcId="{5A41F0E6-26D0-40EC-8F04-B95E97ED26D8}" destId="{FBAF49A4-1CCD-4901-944C-6FD62B239D96}" srcOrd="0" destOrd="0" parTransId="{C5AEA5A9-E4FE-44AA-8CBA-0F0502445C05}" sibTransId="{CF28A2E9-17D5-43B8-BFCC-041E107132D8}"/>
    <dgm:cxn modelId="{A8C64D65-8109-4FB9-BB7A-A08EBC4C0CF7}" srcId="{5A41F0E6-26D0-40EC-8F04-B95E97ED26D8}" destId="{52C87A29-EBD7-454C-A332-7926F87539B6}" srcOrd="1" destOrd="0" parTransId="{1746CD58-34A0-4202-9E67-784B05AA6849}" sibTransId="{0B5BF195-1047-4621-A5FD-451CF9797905}"/>
    <dgm:cxn modelId="{88ADEF8B-1AAE-41C4-80C0-1127405D6F56}" type="presOf" srcId="{579D64AC-116D-42C0-8117-CF9812D44691}" destId="{840BFDB7-764F-43C9-87C1-D80D9DA515D6}" srcOrd="0" destOrd="0" presId="urn:microsoft.com/office/officeart/2005/8/layout/chevron1"/>
    <dgm:cxn modelId="{61D9C41D-76B8-4949-8F7F-1D6024A06D04}" type="presOf" srcId="{52C87A29-EBD7-454C-A332-7926F87539B6}" destId="{EC51DE2E-6366-4007-8897-367E4B565EA4}" srcOrd="0" destOrd="0" presId="urn:microsoft.com/office/officeart/2005/8/layout/chevron1"/>
    <dgm:cxn modelId="{D18FADE0-D6D3-44D3-B59C-90EAD63028BC}" type="presOf" srcId="{FBAF49A4-1CCD-4901-944C-6FD62B239D96}" destId="{C973CCE4-273E-4DEA-9335-FA06EE918A1E}" srcOrd="0" destOrd="0" presId="urn:microsoft.com/office/officeart/2005/8/layout/chevron1"/>
    <dgm:cxn modelId="{CB552FD0-D4A7-422D-A76D-C36C08993025}" type="presOf" srcId="{5A41F0E6-26D0-40EC-8F04-B95E97ED26D8}" destId="{FB17ECEB-0908-41A0-8A27-66AA11648753}" srcOrd="0" destOrd="0" presId="urn:microsoft.com/office/officeart/2005/8/layout/chevron1"/>
    <dgm:cxn modelId="{85E1BF87-A249-4432-A784-890C2DD58BF4}" srcId="{5A41F0E6-26D0-40EC-8F04-B95E97ED26D8}" destId="{579D64AC-116D-42C0-8117-CF9812D44691}" srcOrd="2" destOrd="0" parTransId="{6F1B611B-4DA3-4951-9679-7B8195D92EB0}" sibTransId="{19132932-8236-4EF9-AE31-438290EF8F7D}"/>
    <dgm:cxn modelId="{9366BBE0-CD57-461A-A7E2-6098DCD536F2}" type="presParOf" srcId="{FB17ECEB-0908-41A0-8A27-66AA11648753}" destId="{C973CCE4-273E-4DEA-9335-FA06EE918A1E}" srcOrd="0" destOrd="0" presId="urn:microsoft.com/office/officeart/2005/8/layout/chevron1"/>
    <dgm:cxn modelId="{64956C55-91E3-497A-99D2-F986E4B026A7}" type="presParOf" srcId="{FB17ECEB-0908-41A0-8A27-66AA11648753}" destId="{5F9A3064-C5AC-49F4-BA27-61257B051875}" srcOrd="1" destOrd="0" presId="urn:microsoft.com/office/officeart/2005/8/layout/chevron1"/>
    <dgm:cxn modelId="{487DD9A1-54CB-4DF0-9FBE-1D8F7812775F}" type="presParOf" srcId="{FB17ECEB-0908-41A0-8A27-66AA11648753}" destId="{EC51DE2E-6366-4007-8897-367E4B565EA4}" srcOrd="2" destOrd="0" presId="urn:microsoft.com/office/officeart/2005/8/layout/chevron1"/>
    <dgm:cxn modelId="{FA180090-498D-4CCE-B46C-3D0B32A4EF0E}" type="presParOf" srcId="{FB17ECEB-0908-41A0-8A27-66AA11648753}" destId="{56378684-2A6C-4DFF-A96F-188E504CE042}" srcOrd="3" destOrd="0" presId="urn:microsoft.com/office/officeart/2005/8/layout/chevron1"/>
    <dgm:cxn modelId="{B9F16C86-B91D-41E8-A6E6-DD4576943DB7}" type="presParOf" srcId="{FB17ECEB-0908-41A0-8A27-66AA11648753}" destId="{840BFDB7-764F-43C9-87C1-D80D9DA515D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77428D-6C38-4983-9502-FD2D97F33BF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C45BDD-877B-47DD-A28F-AABA51169A20}">
      <dgm:prSet phldrT="[Текст]" custT="1"/>
      <dgm:spPr/>
      <dgm:t>
        <a:bodyPr/>
        <a:lstStyle/>
        <a:p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Всего МКСО на 01.01.2021 - 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2181</a:t>
          </a:r>
        </a:p>
      </dgm:t>
    </dgm:pt>
    <dgm:pt modelId="{FC70C1A0-6BAB-4591-993E-7941ACB727E1}" type="parTrans" cxnId="{A44B4ABD-E9CA-40A4-812A-3790112562A6}">
      <dgm:prSet/>
      <dgm:spPr/>
      <dgm:t>
        <a:bodyPr/>
        <a:lstStyle/>
        <a:p>
          <a:endParaRPr lang="ru-RU"/>
        </a:p>
      </dgm:t>
    </dgm:pt>
    <dgm:pt modelId="{82AC4FB5-8C75-4F4B-87F1-0A5A4F1481FC}" type="sibTrans" cxnId="{A44B4ABD-E9CA-40A4-812A-3790112562A6}">
      <dgm:prSet/>
      <dgm:spPr/>
      <dgm:t>
        <a:bodyPr/>
        <a:lstStyle/>
        <a:p>
          <a:endParaRPr lang="ru-RU"/>
        </a:p>
      </dgm:t>
    </dgm:pt>
    <dgm:pt modelId="{0CBF1098-DCBD-44EA-991A-6A9B9A92677A}">
      <dgm:prSet phldrT="[Текст]" custT="1"/>
      <dgm:spPr/>
      <dgm:t>
        <a:bodyPr/>
        <a:lstStyle/>
        <a:p>
          <a:r>
            <a:rPr lang="ru-RU" sz="1600" dirty="0"/>
            <a:t>юридические лица - </a:t>
          </a:r>
          <a:r>
            <a:rPr lang="ru-RU" sz="1800" b="1" dirty="0"/>
            <a:t>1249</a:t>
          </a:r>
          <a:endParaRPr lang="ru-RU" sz="1600" b="1" dirty="0"/>
        </a:p>
      </dgm:t>
    </dgm:pt>
    <dgm:pt modelId="{48969F81-FCEB-42EE-8542-51397EB883A0}" type="parTrans" cxnId="{B96C9648-BA74-4E44-8A7E-D91730B56C21}">
      <dgm:prSet/>
      <dgm:spPr/>
      <dgm:t>
        <a:bodyPr/>
        <a:lstStyle/>
        <a:p>
          <a:endParaRPr lang="ru-RU"/>
        </a:p>
      </dgm:t>
    </dgm:pt>
    <dgm:pt modelId="{B9EB24FA-9A6E-4AB4-9965-D7886F00E5F4}" type="sibTrans" cxnId="{B96C9648-BA74-4E44-8A7E-D91730B56C21}">
      <dgm:prSet/>
      <dgm:spPr/>
      <dgm:t>
        <a:bodyPr/>
        <a:lstStyle/>
        <a:p>
          <a:endParaRPr lang="ru-RU"/>
        </a:p>
      </dgm:t>
    </dgm:pt>
    <dgm:pt modelId="{920B562C-6F6F-4E0C-922B-81B4A1F5A11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/>
            <a:t>структурные подразделения представительных органов - </a:t>
          </a:r>
          <a:r>
            <a:rPr lang="ru-RU" sz="1800" b="1" dirty="0"/>
            <a:t>932</a:t>
          </a:r>
          <a:endParaRPr lang="ru-RU" sz="1600" b="1" dirty="0"/>
        </a:p>
      </dgm:t>
    </dgm:pt>
    <dgm:pt modelId="{12B43C6F-A6D2-4C54-9A03-758ADD140C9A}" type="parTrans" cxnId="{21A73970-65FD-477A-91EB-531B4DAAE387}">
      <dgm:prSet/>
      <dgm:spPr/>
      <dgm:t>
        <a:bodyPr/>
        <a:lstStyle/>
        <a:p>
          <a:endParaRPr lang="ru-RU"/>
        </a:p>
      </dgm:t>
    </dgm:pt>
    <dgm:pt modelId="{A3AF3F56-B560-42E0-BA19-398CFCBE35FC}" type="sibTrans" cxnId="{21A73970-65FD-477A-91EB-531B4DAAE387}">
      <dgm:prSet/>
      <dgm:spPr/>
      <dgm:t>
        <a:bodyPr/>
        <a:lstStyle/>
        <a:p>
          <a:endParaRPr lang="ru-RU"/>
        </a:p>
      </dgm:t>
    </dgm:pt>
    <dgm:pt modelId="{C537CA0E-79AE-471C-8CFB-04A016C8A29C}" type="pres">
      <dgm:prSet presAssocID="{E277428D-6C38-4983-9502-FD2D97F33BF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087A2C-487F-4F90-89DF-D05604320652}" type="pres">
      <dgm:prSet presAssocID="{B0C45BDD-877B-47DD-A28F-AABA51169A20}" presName="horFlow" presStyleCnt="0"/>
      <dgm:spPr/>
    </dgm:pt>
    <dgm:pt modelId="{FC78B1D7-E7B5-496F-BBA6-C3566ADE3935}" type="pres">
      <dgm:prSet presAssocID="{B0C45BDD-877B-47DD-A28F-AABA51169A20}" presName="bigChev" presStyleLbl="node1" presStyleIdx="0" presStyleCnt="1"/>
      <dgm:spPr/>
      <dgm:t>
        <a:bodyPr/>
        <a:lstStyle/>
        <a:p>
          <a:endParaRPr lang="ru-RU"/>
        </a:p>
      </dgm:t>
    </dgm:pt>
    <dgm:pt modelId="{DAC0871B-5CA4-4888-AAEB-EFB1990025BA}" type="pres">
      <dgm:prSet presAssocID="{48969F81-FCEB-42EE-8542-51397EB883A0}" presName="parTrans" presStyleCnt="0"/>
      <dgm:spPr/>
    </dgm:pt>
    <dgm:pt modelId="{A700D418-477C-4C5A-A7B2-C636F7565387}" type="pres">
      <dgm:prSet presAssocID="{0CBF1098-DCBD-44EA-991A-6A9B9A92677A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13EDE-7B57-4E7A-B165-A85C53F9349E}" type="pres">
      <dgm:prSet presAssocID="{B9EB24FA-9A6E-4AB4-9965-D7886F00E5F4}" presName="sibTrans" presStyleCnt="0"/>
      <dgm:spPr/>
    </dgm:pt>
    <dgm:pt modelId="{9EC62E23-9429-4934-8D47-D5C814C2449F}" type="pres">
      <dgm:prSet presAssocID="{920B562C-6F6F-4E0C-922B-81B4A1F5A11B}" presName="node" presStyleLbl="alignAccFollowNode1" presStyleIdx="1" presStyleCnt="2" custScaleX="136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6C9648-BA74-4E44-8A7E-D91730B56C21}" srcId="{B0C45BDD-877B-47DD-A28F-AABA51169A20}" destId="{0CBF1098-DCBD-44EA-991A-6A9B9A92677A}" srcOrd="0" destOrd="0" parTransId="{48969F81-FCEB-42EE-8542-51397EB883A0}" sibTransId="{B9EB24FA-9A6E-4AB4-9965-D7886F00E5F4}"/>
    <dgm:cxn modelId="{21A73970-65FD-477A-91EB-531B4DAAE387}" srcId="{B0C45BDD-877B-47DD-A28F-AABA51169A20}" destId="{920B562C-6F6F-4E0C-922B-81B4A1F5A11B}" srcOrd="1" destOrd="0" parTransId="{12B43C6F-A6D2-4C54-9A03-758ADD140C9A}" sibTransId="{A3AF3F56-B560-42E0-BA19-398CFCBE35FC}"/>
    <dgm:cxn modelId="{F7B74278-6DD1-484A-91CB-A1BAB70E6B84}" type="presOf" srcId="{0CBF1098-DCBD-44EA-991A-6A9B9A92677A}" destId="{A700D418-477C-4C5A-A7B2-C636F7565387}" srcOrd="0" destOrd="0" presId="urn:microsoft.com/office/officeart/2005/8/layout/lProcess3"/>
    <dgm:cxn modelId="{40B79887-7A5F-4B50-98B2-0D745DD6706A}" type="presOf" srcId="{B0C45BDD-877B-47DD-A28F-AABA51169A20}" destId="{FC78B1D7-E7B5-496F-BBA6-C3566ADE3935}" srcOrd="0" destOrd="0" presId="urn:microsoft.com/office/officeart/2005/8/layout/lProcess3"/>
    <dgm:cxn modelId="{5E7ACD12-E0B0-4DB9-9577-EA43118E1B69}" type="presOf" srcId="{920B562C-6F6F-4E0C-922B-81B4A1F5A11B}" destId="{9EC62E23-9429-4934-8D47-D5C814C2449F}" srcOrd="0" destOrd="0" presId="urn:microsoft.com/office/officeart/2005/8/layout/lProcess3"/>
    <dgm:cxn modelId="{AC997E7D-93CC-451C-A3D3-7AD50587C777}" type="presOf" srcId="{E277428D-6C38-4983-9502-FD2D97F33BF2}" destId="{C537CA0E-79AE-471C-8CFB-04A016C8A29C}" srcOrd="0" destOrd="0" presId="urn:microsoft.com/office/officeart/2005/8/layout/lProcess3"/>
    <dgm:cxn modelId="{A44B4ABD-E9CA-40A4-812A-3790112562A6}" srcId="{E277428D-6C38-4983-9502-FD2D97F33BF2}" destId="{B0C45BDD-877B-47DD-A28F-AABA51169A20}" srcOrd="0" destOrd="0" parTransId="{FC70C1A0-6BAB-4591-993E-7941ACB727E1}" sibTransId="{82AC4FB5-8C75-4F4B-87F1-0A5A4F1481FC}"/>
    <dgm:cxn modelId="{C4B59B21-AD13-4745-B0CF-A8F8A1458A32}" type="presParOf" srcId="{C537CA0E-79AE-471C-8CFB-04A016C8A29C}" destId="{C6087A2C-487F-4F90-89DF-D05604320652}" srcOrd="0" destOrd="0" presId="urn:microsoft.com/office/officeart/2005/8/layout/lProcess3"/>
    <dgm:cxn modelId="{E01DDDD8-BF65-47F1-A82F-2604D23F903B}" type="presParOf" srcId="{C6087A2C-487F-4F90-89DF-D05604320652}" destId="{FC78B1D7-E7B5-496F-BBA6-C3566ADE3935}" srcOrd="0" destOrd="0" presId="urn:microsoft.com/office/officeart/2005/8/layout/lProcess3"/>
    <dgm:cxn modelId="{A5AD711B-EDEA-4C9B-A854-F21EB2C7F13C}" type="presParOf" srcId="{C6087A2C-487F-4F90-89DF-D05604320652}" destId="{DAC0871B-5CA4-4888-AAEB-EFB1990025BA}" srcOrd="1" destOrd="0" presId="urn:microsoft.com/office/officeart/2005/8/layout/lProcess3"/>
    <dgm:cxn modelId="{C0A886E3-8549-4725-82A7-004AF929A99A}" type="presParOf" srcId="{C6087A2C-487F-4F90-89DF-D05604320652}" destId="{A700D418-477C-4C5A-A7B2-C636F7565387}" srcOrd="2" destOrd="0" presId="urn:microsoft.com/office/officeart/2005/8/layout/lProcess3"/>
    <dgm:cxn modelId="{14750B99-C7E4-47E7-A543-EF6C0ACCC456}" type="presParOf" srcId="{C6087A2C-487F-4F90-89DF-D05604320652}" destId="{E0713EDE-7B57-4E7A-B165-A85C53F9349E}" srcOrd="3" destOrd="0" presId="urn:microsoft.com/office/officeart/2005/8/layout/lProcess3"/>
    <dgm:cxn modelId="{0348BC6B-8A89-48B7-8933-7D2E27061BC4}" type="presParOf" srcId="{C6087A2C-487F-4F90-89DF-D05604320652}" destId="{9EC62E23-9429-4934-8D47-D5C814C2449F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83E477-12EF-4901-850E-72EA10FB42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F63601-38B1-4B0C-A772-891264CFC9AF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Южном федеральном округе из 136 контрольно-счетных органов муниципальных районов не обладают статусом юридического лица – 20</a:t>
          </a:r>
        </a:p>
      </dgm:t>
    </dgm:pt>
    <dgm:pt modelId="{708B043F-C63B-4DF8-8ACC-A194BA895727}" type="parTrans" cxnId="{C24A9071-648F-4383-856C-4D529F75EB2D}">
      <dgm:prSet/>
      <dgm:spPr/>
      <dgm:t>
        <a:bodyPr/>
        <a:lstStyle/>
        <a:p>
          <a:pPr algn="ctr"/>
          <a:endParaRPr lang="ru-RU" b="1"/>
        </a:p>
      </dgm:t>
    </dgm:pt>
    <dgm:pt modelId="{4E37E261-C876-474B-9EAE-49F1049C8EFA}" type="sibTrans" cxnId="{C24A9071-648F-4383-856C-4D529F75EB2D}">
      <dgm:prSet/>
      <dgm:spPr/>
      <dgm:t>
        <a:bodyPr/>
        <a:lstStyle/>
        <a:p>
          <a:pPr algn="ctr"/>
          <a:endParaRPr lang="ru-RU" b="1"/>
        </a:p>
      </dgm:t>
    </dgm:pt>
    <dgm:pt modelId="{3DD23A4C-6125-4A33-B7AD-00B04E951E34}" type="pres">
      <dgm:prSet presAssocID="{8283E477-12EF-4901-850E-72EA10FB42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459AEF-DFC1-4D68-9127-3FC481D9D0B3}" type="pres">
      <dgm:prSet presAssocID="{9DF63601-38B1-4B0C-A772-891264CFC9A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CE8807-4B31-4648-B19A-FADA85732F71}" type="presOf" srcId="{9DF63601-38B1-4B0C-A772-891264CFC9AF}" destId="{43459AEF-DFC1-4D68-9127-3FC481D9D0B3}" srcOrd="0" destOrd="0" presId="urn:microsoft.com/office/officeart/2005/8/layout/vList2"/>
    <dgm:cxn modelId="{C24A9071-648F-4383-856C-4D529F75EB2D}" srcId="{8283E477-12EF-4901-850E-72EA10FB420D}" destId="{9DF63601-38B1-4B0C-A772-891264CFC9AF}" srcOrd="0" destOrd="0" parTransId="{708B043F-C63B-4DF8-8ACC-A194BA895727}" sibTransId="{4E37E261-C876-474B-9EAE-49F1049C8EFA}"/>
    <dgm:cxn modelId="{904E0D63-5298-49EE-B70B-67C91FA253CF}" type="presOf" srcId="{8283E477-12EF-4901-850E-72EA10FB420D}" destId="{3DD23A4C-6125-4A33-B7AD-00B04E951E34}" srcOrd="0" destOrd="0" presId="urn:microsoft.com/office/officeart/2005/8/layout/vList2"/>
    <dgm:cxn modelId="{27A7E49E-1FF7-458D-B8DC-B440DE721E2F}" type="presParOf" srcId="{3DD23A4C-6125-4A33-B7AD-00B04E951E34}" destId="{43459AEF-DFC1-4D68-9127-3FC481D9D0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05A754-C7FD-4A3A-A111-C7D1BCEE0C7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C29828-0EC0-466F-BBDB-E4FCFE7552B4}">
      <dgm:prSet custT="1"/>
      <dgm:spPr>
        <a:solidFill>
          <a:schemeClr val="accent6"/>
        </a:solidFill>
      </dgm:spPr>
      <dgm:t>
        <a:bodyPr/>
        <a:lstStyle/>
        <a:p>
          <a:r>
            <a:rPr lang="ru-RU" sz="13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Федеральный закон от 01.07.2021 №255-ФЗ «О внесении изменений в 6-ФЗ и отдельные законодательные акты РФ»</a:t>
          </a:r>
          <a:endParaRPr lang="ru-RU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60BEAA-B67B-4A24-B32B-5B8215F7B0C2}" type="parTrans" cxnId="{73F4017B-913B-4870-9BEC-DF0E5C9A7A8D}">
      <dgm:prSet/>
      <dgm:spPr/>
      <dgm:t>
        <a:bodyPr/>
        <a:lstStyle/>
        <a:p>
          <a:endParaRPr lang="ru-RU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570D7C-E0C0-4B1B-9F9A-0691E8A2E6EC}" type="sibTrans" cxnId="{73F4017B-913B-4870-9BEC-DF0E5C9A7A8D}">
      <dgm:prSet/>
      <dgm:spPr/>
      <dgm:t>
        <a:bodyPr/>
        <a:lstStyle/>
        <a:p>
          <a:endParaRPr lang="ru-RU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6B35F4-7E6A-42EB-B918-AA56C47DA7C1}">
      <dgm:prSet custT="1"/>
      <dgm:spPr/>
      <dgm:t>
        <a:bodyPr/>
        <a:lstStyle/>
        <a:p>
          <a:r>
            <a:rPr lang="ru-RU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Штатная численность по </a:t>
          </a:r>
          <a:r>
            <a:rPr lang="ru-RU" sz="1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представлению председателя КСО</a:t>
          </a:r>
          <a:r>
            <a:rPr lang="ru-RU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 учетом необходимости выполнения полномочий и обеспечения организационной и функциональной независимости КСО</a:t>
          </a:r>
          <a:endParaRPr lang="ru-RU" sz="1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9C5B89-997D-4C80-86DA-96572179BB04}" type="parTrans" cxnId="{A98A57E2-59B5-4F86-947C-3F7FE12E0B4D}">
      <dgm:prSet/>
      <dgm:spPr/>
      <dgm:t>
        <a:bodyPr/>
        <a:lstStyle/>
        <a:p>
          <a:endParaRPr lang="ru-RU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2D7A60-C698-4246-89FB-427A8C43E2CB}" type="sibTrans" cxnId="{A98A57E2-59B5-4F86-947C-3F7FE12E0B4D}">
      <dgm:prSet/>
      <dgm:spPr/>
      <dgm:t>
        <a:bodyPr/>
        <a:lstStyle/>
        <a:p>
          <a:endParaRPr lang="ru-RU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4E9D0B-D910-4CC3-884C-1DCA35C8A0E6}">
      <dgm:prSet custT="1"/>
      <dgm:spPr/>
      <dgm:t>
        <a:bodyPr/>
        <a:lstStyle/>
        <a:p>
          <a:r>
            <a:rPr lang="ru-RU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полноценного КСО со статусом </a:t>
          </a:r>
          <a:r>
            <a:rPr lang="ru-RU" sz="1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юридического лица</a:t>
          </a:r>
          <a:r>
            <a:rPr lang="ru-RU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возможно только при наличии достаточной штатной численности</a:t>
          </a:r>
          <a:endParaRPr lang="ru-RU" sz="1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53433-5E2A-4845-86E5-A66EA56897DE}" type="parTrans" cxnId="{5CAC89BD-6FBA-4705-8F68-10ADD354DE9A}">
      <dgm:prSet/>
      <dgm:spPr/>
      <dgm:t>
        <a:bodyPr/>
        <a:lstStyle/>
        <a:p>
          <a:endParaRPr lang="ru-RU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1AE065-ECE0-4125-86B0-83FD4B4327A6}" type="sibTrans" cxnId="{5CAC89BD-6FBA-4705-8F68-10ADD354DE9A}">
      <dgm:prSet/>
      <dgm:spPr/>
      <dgm:t>
        <a:bodyPr/>
        <a:lstStyle/>
        <a:p>
          <a:endParaRPr lang="ru-RU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6950CB-7CCF-460F-B08F-9B62D190574E}">
      <dgm:prSet custT="1"/>
      <dgm:spPr/>
      <dgm:t>
        <a:bodyPr/>
        <a:lstStyle/>
        <a:p>
          <a:r>
            <a:rPr lang="ru-RU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Отнесение должностей  председателя, заместителей председателя и аудиторов контрольно-счетного органа к </a:t>
          </a:r>
          <a:r>
            <a:rPr lang="ru-RU" sz="1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муниципальным должностям</a:t>
          </a:r>
          <a:endParaRPr lang="ru-RU" sz="130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932D44-0451-4FB8-A8D6-543DF6BE26C5}" type="parTrans" cxnId="{8F09CFD6-1E41-43EC-A7EB-7E30BF8D06E8}">
      <dgm:prSet/>
      <dgm:spPr/>
      <dgm:t>
        <a:bodyPr/>
        <a:lstStyle/>
        <a:p>
          <a:endParaRPr lang="ru-RU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6C906C-EF1C-4A50-8776-E8C39E572702}" type="sibTrans" cxnId="{8F09CFD6-1E41-43EC-A7EB-7E30BF8D06E8}">
      <dgm:prSet/>
      <dgm:spPr/>
      <dgm:t>
        <a:bodyPr/>
        <a:lstStyle/>
        <a:p>
          <a:endParaRPr lang="ru-RU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1970D-DA75-48FB-89C0-E61C4552C92B}" type="pres">
      <dgm:prSet presAssocID="{8B05A754-C7FD-4A3A-A111-C7D1BCEE0C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E10516-14B5-4994-A16C-43BF9B2B63BE}" type="pres">
      <dgm:prSet presAssocID="{AF6950CB-7CCF-460F-B08F-9B62D190574E}" presName="boxAndChildren" presStyleCnt="0"/>
      <dgm:spPr/>
    </dgm:pt>
    <dgm:pt modelId="{538B8B73-3546-44CC-976E-9DD9A0FBD64F}" type="pres">
      <dgm:prSet presAssocID="{AF6950CB-7CCF-460F-B08F-9B62D190574E}" presName="parentTextBox" presStyleLbl="node1" presStyleIdx="0" presStyleCnt="4"/>
      <dgm:spPr/>
      <dgm:t>
        <a:bodyPr/>
        <a:lstStyle/>
        <a:p>
          <a:endParaRPr lang="ru-RU"/>
        </a:p>
      </dgm:t>
    </dgm:pt>
    <dgm:pt modelId="{3D94E139-17AD-463C-8A2A-84B9E42FED95}" type="pres">
      <dgm:prSet presAssocID="{BB1AE065-ECE0-4125-86B0-83FD4B4327A6}" presName="sp" presStyleCnt="0"/>
      <dgm:spPr/>
    </dgm:pt>
    <dgm:pt modelId="{49B4E02F-AB8E-4F82-82FB-39D639BD467A}" type="pres">
      <dgm:prSet presAssocID="{8F4E9D0B-D910-4CC3-884C-1DCA35C8A0E6}" presName="arrowAndChildren" presStyleCnt="0"/>
      <dgm:spPr/>
    </dgm:pt>
    <dgm:pt modelId="{961C4EF7-C359-4EFD-8A71-2B3C59B916F3}" type="pres">
      <dgm:prSet presAssocID="{8F4E9D0B-D910-4CC3-884C-1DCA35C8A0E6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743B4C0B-434B-4348-8A9A-8B6D8CAFCF48}" type="pres">
      <dgm:prSet presAssocID="{C62D7A60-C698-4246-89FB-427A8C43E2CB}" presName="sp" presStyleCnt="0"/>
      <dgm:spPr/>
    </dgm:pt>
    <dgm:pt modelId="{6ABAFC3B-9F94-4408-9332-27E0361832B5}" type="pres">
      <dgm:prSet presAssocID="{A16B35F4-7E6A-42EB-B918-AA56C47DA7C1}" presName="arrowAndChildren" presStyleCnt="0"/>
      <dgm:spPr/>
    </dgm:pt>
    <dgm:pt modelId="{9D7D3275-521C-482C-ADA5-79CF380D56BB}" type="pres">
      <dgm:prSet presAssocID="{A16B35F4-7E6A-42EB-B918-AA56C47DA7C1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6FF988EE-C2B4-4F6E-AE4A-B09E02CC7692}" type="pres">
      <dgm:prSet presAssocID="{97570D7C-E0C0-4B1B-9F9A-0691E8A2E6EC}" presName="sp" presStyleCnt="0"/>
      <dgm:spPr/>
    </dgm:pt>
    <dgm:pt modelId="{43792132-4780-4891-BA4E-B218C444C8AE}" type="pres">
      <dgm:prSet presAssocID="{1BC29828-0EC0-466F-BBDB-E4FCFE7552B4}" presName="arrowAndChildren" presStyleCnt="0"/>
      <dgm:spPr/>
    </dgm:pt>
    <dgm:pt modelId="{B62D3AE0-CFC6-4D33-85F6-08D074B9B99D}" type="pres">
      <dgm:prSet presAssocID="{1BC29828-0EC0-466F-BBDB-E4FCFE7552B4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5CAC89BD-6FBA-4705-8F68-10ADD354DE9A}" srcId="{8B05A754-C7FD-4A3A-A111-C7D1BCEE0C7F}" destId="{8F4E9D0B-D910-4CC3-884C-1DCA35C8A0E6}" srcOrd="2" destOrd="0" parTransId="{7C353433-5E2A-4845-86E5-A66EA56897DE}" sibTransId="{BB1AE065-ECE0-4125-86B0-83FD4B4327A6}"/>
    <dgm:cxn modelId="{33C9EE86-F2CB-4679-90F3-709BD73A3D44}" type="presOf" srcId="{8F4E9D0B-D910-4CC3-884C-1DCA35C8A0E6}" destId="{961C4EF7-C359-4EFD-8A71-2B3C59B916F3}" srcOrd="0" destOrd="0" presId="urn:microsoft.com/office/officeart/2005/8/layout/process4"/>
    <dgm:cxn modelId="{41CF7FC7-FFF2-4085-A91D-69E1F3C2832D}" type="presOf" srcId="{A16B35F4-7E6A-42EB-B918-AA56C47DA7C1}" destId="{9D7D3275-521C-482C-ADA5-79CF380D56BB}" srcOrd="0" destOrd="0" presId="urn:microsoft.com/office/officeart/2005/8/layout/process4"/>
    <dgm:cxn modelId="{A98A57E2-59B5-4F86-947C-3F7FE12E0B4D}" srcId="{8B05A754-C7FD-4A3A-A111-C7D1BCEE0C7F}" destId="{A16B35F4-7E6A-42EB-B918-AA56C47DA7C1}" srcOrd="1" destOrd="0" parTransId="{779C5B89-997D-4C80-86DA-96572179BB04}" sibTransId="{C62D7A60-C698-4246-89FB-427A8C43E2CB}"/>
    <dgm:cxn modelId="{7190E38B-E2D9-4A89-8A52-8A970A5AC988}" type="presOf" srcId="{8B05A754-C7FD-4A3A-A111-C7D1BCEE0C7F}" destId="{28D1970D-DA75-48FB-89C0-E61C4552C92B}" srcOrd="0" destOrd="0" presId="urn:microsoft.com/office/officeart/2005/8/layout/process4"/>
    <dgm:cxn modelId="{8F09CFD6-1E41-43EC-A7EB-7E30BF8D06E8}" srcId="{8B05A754-C7FD-4A3A-A111-C7D1BCEE0C7F}" destId="{AF6950CB-7CCF-460F-B08F-9B62D190574E}" srcOrd="3" destOrd="0" parTransId="{CF932D44-0451-4FB8-A8D6-543DF6BE26C5}" sibTransId="{556C906C-EF1C-4A50-8776-E8C39E572702}"/>
    <dgm:cxn modelId="{8AC40382-8E53-4A17-B595-5109823C01AF}" type="presOf" srcId="{AF6950CB-7CCF-460F-B08F-9B62D190574E}" destId="{538B8B73-3546-44CC-976E-9DD9A0FBD64F}" srcOrd="0" destOrd="0" presId="urn:microsoft.com/office/officeart/2005/8/layout/process4"/>
    <dgm:cxn modelId="{81FF12EB-1DA0-43D8-84B6-267FFB36353E}" type="presOf" srcId="{1BC29828-0EC0-466F-BBDB-E4FCFE7552B4}" destId="{B62D3AE0-CFC6-4D33-85F6-08D074B9B99D}" srcOrd="0" destOrd="0" presId="urn:microsoft.com/office/officeart/2005/8/layout/process4"/>
    <dgm:cxn modelId="{73F4017B-913B-4870-9BEC-DF0E5C9A7A8D}" srcId="{8B05A754-C7FD-4A3A-A111-C7D1BCEE0C7F}" destId="{1BC29828-0EC0-466F-BBDB-E4FCFE7552B4}" srcOrd="0" destOrd="0" parTransId="{0F60BEAA-B67B-4A24-B32B-5B8215F7B0C2}" sibTransId="{97570D7C-E0C0-4B1B-9F9A-0691E8A2E6EC}"/>
    <dgm:cxn modelId="{A3BB168C-3595-435F-8DA9-AA9E00DE92E5}" type="presParOf" srcId="{28D1970D-DA75-48FB-89C0-E61C4552C92B}" destId="{EEE10516-14B5-4994-A16C-43BF9B2B63BE}" srcOrd="0" destOrd="0" presId="urn:microsoft.com/office/officeart/2005/8/layout/process4"/>
    <dgm:cxn modelId="{FB1E1935-70A1-473D-886B-F06E86095CEF}" type="presParOf" srcId="{EEE10516-14B5-4994-A16C-43BF9B2B63BE}" destId="{538B8B73-3546-44CC-976E-9DD9A0FBD64F}" srcOrd="0" destOrd="0" presId="urn:microsoft.com/office/officeart/2005/8/layout/process4"/>
    <dgm:cxn modelId="{543C1E10-AF05-4224-903B-D6BC737434C6}" type="presParOf" srcId="{28D1970D-DA75-48FB-89C0-E61C4552C92B}" destId="{3D94E139-17AD-463C-8A2A-84B9E42FED95}" srcOrd="1" destOrd="0" presId="urn:microsoft.com/office/officeart/2005/8/layout/process4"/>
    <dgm:cxn modelId="{47A12388-324A-461E-9145-A2F6D4E82586}" type="presParOf" srcId="{28D1970D-DA75-48FB-89C0-E61C4552C92B}" destId="{49B4E02F-AB8E-4F82-82FB-39D639BD467A}" srcOrd="2" destOrd="0" presId="urn:microsoft.com/office/officeart/2005/8/layout/process4"/>
    <dgm:cxn modelId="{FCED9C7F-7604-44A9-9709-94743A44F387}" type="presParOf" srcId="{49B4E02F-AB8E-4F82-82FB-39D639BD467A}" destId="{961C4EF7-C359-4EFD-8A71-2B3C59B916F3}" srcOrd="0" destOrd="0" presId="urn:microsoft.com/office/officeart/2005/8/layout/process4"/>
    <dgm:cxn modelId="{8096A866-C3C0-4C66-9419-3FAD73090041}" type="presParOf" srcId="{28D1970D-DA75-48FB-89C0-E61C4552C92B}" destId="{743B4C0B-434B-4348-8A9A-8B6D8CAFCF48}" srcOrd="3" destOrd="0" presId="urn:microsoft.com/office/officeart/2005/8/layout/process4"/>
    <dgm:cxn modelId="{1280521E-90F7-42CB-BD6D-932EB6E04E66}" type="presParOf" srcId="{28D1970D-DA75-48FB-89C0-E61C4552C92B}" destId="{6ABAFC3B-9F94-4408-9332-27E0361832B5}" srcOrd="4" destOrd="0" presId="urn:microsoft.com/office/officeart/2005/8/layout/process4"/>
    <dgm:cxn modelId="{CC49A0E9-F4F3-4AA0-9609-BB23B31BA82E}" type="presParOf" srcId="{6ABAFC3B-9F94-4408-9332-27E0361832B5}" destId="{9D7D3275-521C-482C-ADA5-79CF380D56BB}" srcOrd="0" destOrd="0" presId="urn:microsoft.com/office/officeart/2005/8/layout/process4"/>
    <dgm:cxn modelId="{AD5989E4-FF0A-4D2A-B31C-FCDBA25F0D05}" type="presParOf" srcId="{28D1970D-DA75-48FB-89C0-E61C4552C92B}" destId="{6FF988EE-C2B4-4F6E-AE4A-B09E02CC7692}" srcOrd="5" destOrd="0" presId="urn:microsoft.com/office/officeart/2005/8/layout/process4"/>
    <dgm:cxn modelId="{316D1127-F1BD-4242-9D20-D97EB798233F}" type="presParOf" srcId="{28D1970D-DA75-48FB-89C0-E61C4552C92B}" destId="{43792132-4780-4891-BA4E-B218C444C8AE}" srcOrd="6" destOrd="0" presId="urn:microsoft.com/office/officeart/2005/8/layout/process4"/>
    <dgm:cxn modelId="{425E8193-E323-4CCB-BA2D-8A7D7BB0978B}" type="presParOf" srcId="{43792132-4780-4891-BA4E-B218C444C8AE}" destId="{B62D3AE0-CFC6-4D33-85F6-08D074B9B99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9CF3A3-D9BE-4163-9EE9-37795517AD8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609DBF-F36D-460B-87F2-3C32D0364B6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Численность в среднем по РФ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45F18A-33DC-4BA9-B90A-25ACBE0B9EAC}" type="parTrans" cxnId="{D0E89A1D-64A7-4912-B57C-13063C9D65C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3E0F68-7FF8-4FEA-9894-EE814E384BF3}" type="sibTrans" cxnId="{D0E89A1D-64A7-4912-B57C-13063C9D65C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B1064C-0015-4591-8077-982030FD6AD6}">
      <dgm:prSet/>
      <dgm:spPr/>
      <dgm:t>
        <a:bodyPr/>
        <a:lstStyle/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штатная - 3,1 ед.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938B5B-1BC5-4869-AC1E-517D10BA8BD4}" type="parTrans" cxnId="{123D7F8F-8830-4BB6-A1C1-8802DB909F2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60C4B8-0C9C-4DB8-BC99-1081872F57AF}" type="sibTrans" cxnId="{123D7F8F-8830-4BB6-A1C1-8802DB909F2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83011C-7048-41B0-AC02-3D4258C237FE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фактическая – 2,8 ед.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C9B7A5-826A-456D-B51D-C23AF2B8F851}" type="parTrans" cxnId="{4398160B-962D-4559-B9E4-9EB6ACEF913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7BB485-389A-440E-8A44-AE16B31A1D3E}" type="sibTrans" cxnId="{4398160B-962D-4559-B9E4-9EB6ACEF913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CC01DA-836C-463E-9354-5D4EEB1FF775}" type="pres">
      <dgm:prSet presAssocID="{0D9CF3A3-D9BE-4163-9EE9-37795517AD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CE905B-56D9-4EC0-8C45-65F78E37F13F}" type="pres">
      <dgm:prSet presAssocID="{26609DBF-F36D-460B-87F2-3C32D0364B65}" presName="parTxOnly" presStyleLbl="node1" presStyleIdx="0" presStyleCnt="3" custLinFactNeighborX="-2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B2E73-6897-49B4-9B67-9CE164BA0B57}" type="pres">
      <dgm:prSet presAssocID="{D53E0F68-7FF8-4FEA-9894-EE814E384BF3}" presName="parSpace" presStyleCnt="0"/>
      <dgm:spPr/>
    </dgm:pt>
    <dgm:pt modelId="{04D3B7FE-0398-4267-AE94-5CF773A38B46}" type="pres">
      <dgm:prSet presAssocID="{8EB1064C-0015-4591-8077-982030FD6AD6}" presName="parTxOnly" presStyleLbl="node1" presStyleIdx="1" presStyleCnt="3" custScaleX="75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A7A37-3878-41BC-82D8-1F74B1D6E563}" type="pres">
      <dgm:prSet presAssocID="{9560C4B8-0C9C-4DB8-BC99-1081872F57AF}" presName="parSpace" presStyleCnt="0"/>
      <dgm:spPr/>
    </dgm:pt>
    <dgm:pt modelId="{C86B321E-B65C-4F56-B552-9D3F96459600}" type="pres">
      <dgm:prSet presAssocID="{3483011C-7048-41B0-AC02-3D4258C237FE}" presName="parTxOnly" presStyleLbl="node1" presStyleIdx="2" presStyleCnt="3" custScaleX="63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DDEA15-DD44-4CBE-94D8-F6BE7BFFDB33}" type="presOf" srcId="{3483011C-7048-41B0-AC02-3D4258C237FE}" destId="{C86B321E-B65C-4F56-B552-9D3F96459600}" srcOrd="0" destOrd="0" presId="urn:microsoft.com/office/officeart/2005/8/layout/hChevron3"/>
    <dgm:cxn modelId="{DB759D9D-914F-4DA2-8A26-CCEE42A714EE}" type="presOf" srcId="{8EB1064C-0015-4591-8077-982030FD6AD6}" destId="{04D3B7FE-0398-4267-AE94-5CF773A38B46}" srcOrd="0" destOrd="0" presId="urn:microsoft.com/office/officeart/2005/8/layout/hChevron3"/>
    <dgm:cxn modelId="{D0E89A1D-64A7-4912-B57C-13063C9D65C2}" srcId="{0D9CF3A3-D9BE-4163-9EE9-37795517AD87}" destId="{26609DBF-F36D-460B-87F2-3C32D0364B65}" srcOrd="0" destOrd="0" parTransId="{C645F18A-33DC-4BA9-B90A-25ACBE0B9EAC}" sibTransId="{D53E0F68-7FF8-4FEA-9894-EE814E384BF3}"/>
    <dgm:cxn modelId="{AE03DBA9-22EB-40E7-B6AF-C95257EC2C24}" type="presOf" srcId="{0D9CF3A3-D9BE-4163-9EE9-37795517AD87}" destId="{CCCC01DA-836C-463E-9354-5D4EEB1FF775}" srcOrd="0" destOrd="0" presId="urn:microsoft.com/office/officeart/2005/8/layout/hChevron3"/>
    <dgm:cxn modelId="{4398160B-962D-4559-B9E4-9EB6ACEF913F}" srcId="{0D9CF3A3-D9BE-4163-9EE9-37795517AD87}" destId="{3483011C-7048-41B0-AC02-3D4258C237FE}" srcOrd="2" destOrd="0" parTransId="{17C9B7A5-826A-456D-B51D-C23AF2B8F851}" sibTransId="{BA7BB485-389A-440E-8A44-AE16B31A1D3E}"/>
    <dgm:cxn modelId="{48BD0A44-E4BD-4855-8E01-0321C7591E42}" type="presOf" srcId="{26609DBF-F36D-460B-87F2-3C32D0364B65}" destId="{74CE905B-56D9-4EC0-8C45-65F78E37F13F}" srcOrd="0" destOrd="0" presId="urn:microsoft.com/office/officeart/2005/8/layout/hChevron3"/>
    <dgm:cxn modelId="{123D7F8F-8830-4BB6-A1C1-8802DB909F26}" srcId="{0D9CF3A3-D9BE-4163-9EE9-37795517AD87}" destId="{8EB1064C-0015-4591-8077-982030FD6AD6}" srcOrd="1" destOrd="0" parTransId="{B2938B5B-1BC5-4869-AC1E-517D10BA8BD4}" sibTransId="{9560C4B8-0C9C-4DB8-BC99-1081872F57AF}"/>
    <dgm:cxn modelId="{62808F82-FE98-4620-B9C8-86C3BA7C1AF2}" type="presParOf" srcId="{CCCC01DA-836C-463E-9354-5D4EEB1FF775}" destId="{74CE905B-56D9-4EC0-8C45-65F78E37F13F}" srcOrd="0" destOrd="0" presId="urn:microsoft.com/office/officeart/2005/8/layout/hChevron3"/>
    <dgm:cxn modelId="{4A287293-3EAA-4F32-AB20-F29559024CFA}" type="presParOf" srcId="{CCCC01DA-836C-463E-9354-5D4EEB1FF775}" destId="{A8AB2E73-6897-49B4-9B67-9CE164BA0B57}" srcOrd="1" destOrd="0" presId="urn:microsoft.com/office/officeart/2005/8/layout/hChevron3"/>
    <dgm:cxn modelId="{D09D0DE7-02BC-467C-A955-C8A7D6D6F9F4}" type="presParOf" srcId="{CCCC01DA-836C-463E-9354-5D4EEB1FF775}" destId="{04D3B7FE-0398-4267-AE94-5CF773A38B46}" srcOrd="2" destOrd="0" presId="urn:microsoft.com/office/officeart/2005/8/layout/hChevron3"/>
    <dgm:cxn modelId="{6F2FA922-C50F-4F1F-A2EE-30ED5121EFBE}" type="presParOf" srcId="{CCCC01DA-836C-463E-9354-5D4EEB1FF775}" destId="{A1CA7A37-3878-41BC-82D8-1F74B1D6E563}" srcOrd="3" destOrd="0" presId="urn:microsoft.com/office/officeart/2005/8/layout/hChevron3"/>
    <dgm:cxn modelId="{3769E71E-D1D9-4AA7-B239-275951504B1D}" type="presParOf" srcId="{CCCC01DA-836C-463E-9354-5D4EEB1FF775}" destId="{C86B321E-B65C-4F56-B552-9D3F9645960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9CF3A3-D9BE-4163-9EE9-37795517AD8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609DBF-F36D-460B-87F2-3C32D0364B6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Численность в среднем по ЮФО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45F18A-33DC-4BA9-B90A-25ACBE0B9EAC}" type="parTrans" cxnId="{D0E89A1D-64A7-4912-B57C-13063C9D65C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3E0F68-7FF8-4FEA-9894-EE814E384BF3}" type="sibTrans" cxnId="{D0E89A1D-64A7-4912-B57C-13063C9D65C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B1064C-0015-4591-8077-982030FD6AD6}">
      <dgm:prSet/>
      <dgm:spPr>
        <a:solidFill>
          <a:schemeClr val="accent6"/>
        </a:solidFill>
      </dgm:spPr>
      <dgm:t>
        <a:bodyPr/>
        <a:lstStyle/>
        <a:p>
          <a:pPr algn="l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штатная - 4,5 ед.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938B5B-1BC5-4869-AC1E-517D10BA8BD4}" type="parTrans" cxnId="{123D7F8F-8830-4BB6-A1C1-8802DB909F2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60C4B8-0C9C-4DB8-BC99-1081872F57AF}" type="sibTrans" cxnId="{123D7F8F-8830-4BB6-A1C1-8802DB909F2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83011C-7048-41B0-AC02-3D4258C237FE}">
      <dgm:prSet/>
      <dgm:spPr>
        <a:solidFill>
          <a:schemeClr val="accent6"/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фактическая – 4,2 ед.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C9B7A5-826A-456D-B51D-C23AF2B8F851}" type="parTrans" cxnId="{4398160B-962D-4559-B9E4-9EB6ACEF913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7BB485-389A-440E-8A44-AE16B31A1D3E}" type="sibTrans" cxnId="{4398160B-962D-4559-B9E4-9EB6ACEF913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CC01DA-836C-463E-9354-5D4EEB1FF775}" type="pres">
      <dgm:prSet presAssocID="{0D9CF3A3-D9BE-4163-9EE9-37795517AD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CE905B-56D9-4EC0-8C45-65F78E37F13F}" type="pres">
      <dgm:prSet presAssocID="{26609DBF-F36D-460B-87F2-3C32D0364B65}" presName="parTxOnly" presStyleLbl="node1" presStyleIdx="0" presStyleCnt="3" custLinFactNeighborX="-2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B2E73-6897-49B4-9B67-9CE164BA0B57}" type="pres">
      <dgm:prSet presAssocID="{D53E0F68-7FF8-4FEA-9894-EE814E384BF3}" presName="parSpace" presStyleCnt="0"/>
      <dgm:spPr/>
    </dgm:pt>
    <dgm:pt modelId="{04D3B7FE-0398-4267-AE94-5CF773A38B46}" type="pres">
      <dgm:prSet presAssocID="{8EB1064C-0015-4591-8077-982030FD6AD6}" presName="parTxOnly" presStyleLbl="node1" presStyleIdx="1" presStyleCnt="3" custScaleX="75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A7A37-3878-41BC-82D8-1F74B1D6E563}" type="pres">
      <dgm:prSet presAssocID="{9560C4B8-0C9C-4DB8-BC99-1081872F57AF}" presName="parSpace" presStyleCnt="0"/>
      <dgm:spPr/>
    </dgm:pt>
    <dgm:pt modelId="{C86B321E-B65C-4F56-B552-9D3F96459600}" type="pres">
      <dgm:prSet presAssocID="{3483011C-7048-41B0-AC02-3D4258C237FE}" presName="parTxOnly" presStyleLbl="node1" presStyleIdx="2" presStyleCnt="3" custScaleX="63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DDEA15-DD44-4CBE-94D8-F6BE7BFFDB33}" type="presOf" srcId="{3483011C-7048-41B0-AC02-3D4258C237FE}" destId="{C86B321E-B65C-4F56-B552-9D3F96459600}" srcOrd="0" destOrd="0" presId="urn:microsoft.com/office/officeart/2005/8/layout/hChevron3"/>
    <dgm:cxn modelId="{DB759D9D-914F-4DA2-8A26-CCEE42A714EE}" type="presOf" srcId="{8EB1064C-0015-4591-8077-982030FD6AD6}" destId="{04D3B7FE-0398-4267-AE94-5CF773A38B46}" srcOrd="0" destOrd="0" presId="urn:microsoft.com/office/officeart/2005/8/layout/hChevron3"/>
    <dgm:cxn modelId="{D0E89A1D-64A7-4912-B57C-13063C9D65C2}" srcId="{0D9CF3A3-D9BE-4163-9EE9-37795517AD87}" destId="{26609DBF-F36D-460B-87F2-3C32D0364B65}" srcOrd="0" destOrd="0" parTransId="{C645F18A-33DC-4BA9-B90A-25ACBE0B9EAC}" sibTransId="{D53E0F68-7FF8-4FEA-9894-EE814E384BF3}"/>
    <dgm:cxn modelId="{AE03DBA9-22EB-40E7-B6AF-C95257EC2C24}" type="presOf" srcId="{0D9CF3A3-D9BE-4163-9EE9-37795517AD87}" destId="{CCCC01DA-836C-463E-9354-5D4EEB1FF775}" srcOrd="0" destOrd="0" presId="urn:microsoft.com/office/officeart/2005/8/layout/hChevron3"/>
    <dgm:cxn modelId="{4398160B-962D-4559-B9E4-9EB6ACEF913F}" srcId="{0D9CF3A3-D9BE-4163-9EE9-37795517AD87}" destId="{3483011C-7048-41B0-AC02-3D4258C237FE}" srcOrd="2" destOrd="0" parTransId="{17C9B7A5-826A-456D-B51D-C23AF2B8F851}" sibTransId="{BA7BB485-389A-440E-8A44-AE16B31A1D3E}"/>
    <dgm:cxn modelId="{48BD0A44-E4BD-4855-8E01-0321C7591E42}" type="presOf" srcId="{26609DBF-F36D-460B-87F2-3C32D0364B65}" destId="{74CE905B-56D9-4EC0-8C45-65F78E37F13F}" srcOrd="0" destOrd="0" presId="urn:microsoft.com/office/officeart/2005/8/layout/hChevron3"/>
    <dgm:cxn modelId="{123D7F8F-8830-4BB6-A1C1-8802DB909F26}" srcId="{0D9CF3A3-D9BE-4163-9EE9-37795517AD87}" destId="{8EB1064C-0015-4591-8077-982030FD6AD6}" srcOrd="1" destOrd="0" parTransId="{B2938B5B-1BC5-4869-AC1E-517D10BA8BD4}" sibTransId="{9560C4B8-0C9C-4DB8-BC99-1081872F57AF}"/>
    <dgm:cxn modelId="{62808F82-FE98-4620-B9C8-86C3BA7C1AF2}" type="presParOf" srcId="{CCCC01DA-836C-463E-9354-5D4EEB1FF775}" destId="{74CE905B-56D9-4EC0-8C45-65F78E37F13F}" srcOrd="0" destOrd="0" presId="urn:microsoft.com/office/officeart/2005/8/layout/hChevron3"/>
    <dgm:cxn modelId="{4A287293-3EAA-4F32-AB20-F29559024CFA}" type="presParOf" srcId="{CCCC01DA-836C-463E-9354-5D4EEB1FF775}" destId="{A8AB2E73-6897-49B4-9B67-9CE164BA0B57}" srcOrd="1" destOrd="0" presId="urn:microsoft.com/office/officeart/2005/8/layout/hChevron3"/>
    <dgm:cxn modelId="{D09D0DE7-02BC-467C-A955-C8A7D6D6F9F4}" type="presParOf" srcId="{CCCC01DA-836C-463E-9354-5D4EEB1FF775}" destId="{04D3B7FE-0398-4267-AE94-5CF773A38B46}" srcOrd="2" destOrd="0" presId="urn:microsoft.com/office/officeart/2005/8/layout/hChevron3"/>
    <dgm:cxn modelId="{6F2FA922-C50F-4F1F-A2EE-30ED5121EFBE}" type="presParOf" srcId="{CCCC01DA-836C-463E-9354-5D4EEB1FF775}" destId="{A1CA7A37-3878-41BC-82D8-1F74B1D6E563}" srcOrd="3" destOrd="0" presId="urn:microsoft.com/office/officeart/2005/8/layout/hChevron3"/>
    <dgm:cxn modelId="{3769E71E-D1D9-4AA7-B239-275951504B1D}" type="presParOf" srcId="{CCCC01DA-836C-463E-9354-5D4EEB1FF775}" destId="{C86B321E-B65C-4F56-B552-9D3F9645960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DE9BE2-0AD4-4B9E-ACC0-5906729C4F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ADE2B1-09F5-4687-8363-647A020197F5}">
      <dgm:prSet custT="1"/>
      <dgm:spPr/>
      <dgm:t>
        <a:bodyPr/>
        <a:lstStyle/>
        <a:p>
          <a:pPr algn="ctr"/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 всех субъектах РФ законодательством субъекта утверждены перечни должностных лиц МКСО, которым предоставлено право составлять протоколы об административных правонарушениях, предусмотренных соответствующими статьями КоАП РФ</a:t>
          </a:r>
        </a:p>
      </dgm:t>
    </dgm:pt>
    <dgm:pt modelId="{73428DCF-C5FC-4B54-B2E9-5C62909C3331}" type="parTrans" cxnId="{B593D9FB-CA26-40CB-B151-30809F92AC30}">
      <dgm:prSet/>
      <dgm:spPr/>
      <dgm:t>
        <a:bodyPr/>
        <a:lstStyle/>
        <a:p>
          <a:pPr algn="ctr"/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6D777C-47F2-4054-BC34-25E27CEDCCB6}" type="sibTrans" cxnId="{B593D9FB-CA26-40CB-B151-30809F92AC30}">
      <dgm:prSet/>
      <dgm:spPr/>
      <dgm:t>
        <a:bodyPr/>
        <a:lstStyle/>
        <a:p>
          <a:pPr algn="ctr"/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F311E0-2779-458C-988F-0C417A041D23}" type="pres">
      <dgm:prSet presAssocID="{97DE9BE2-0AD4-4B9E-ACC0-5906729C4F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C6DF20-4204-492B-BA5A-96F7F775F968}" type="pres">
      <dgm:prSet presAssocID="{D9ADE2B1-09F5-4687-8363-647A020197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B82BF5-12E7-431B-A3B5-3483E8B9CB59}" type="presOf" srcId="{97DE9BE2-0AD4-4B9E-ACC0-5906729C4FF2}" destId="{B9F311E0-2779-458C-988F-0C417A041D23}" srcOrd="0" destOrd="0" presId="urn:microsoft.com/office/officeart/2005/8/layout/vList2"/>
    <dgm:cxn modelId="{7C355AE1-D234-4D83-8E71-285089B89886}" type="presOf" srcId="{D9ADE2B1-09F5-4687-8363-647A020197F5}" destId="{7CC6DF20-4204-492B-BA5A-96F7F775F968}" srcOrd="0" destOrd="0" presId="urn:microsoft.com/office/officeart/2005/8/layout/vList2"/>
    <dgm:cxn modelId="{B593D9FB-CA26-40CB-B151-30809F92AC30}" srcId="{97DE9BE2-0AD4-4B9E-ACC0-5906729C4FF2}" destId="{D9ADE2B1-09F5-4687-8363-647A020197F5}" srcOrd="0" destOrd="0" parTransId="{73428DCF-C5FC-4B54-B2E9-5C62909C3331}" sibTransId="{456D777C-47F2-4054-BC34-25E27CEDCCB6}"/>
    <dgm:cxn modelId="{53D7C285-1F5A-469B-B2B9-945A0D2FBC07}" type="presParOf" srcId="{B9F311E0-2779-458C-988F-0C417A041D23}" destId="{7CC6DF20-4204-492B-BA5A-96F7F775F9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609FC2-84A7-446D-A072-4892FC0A1994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821AFD-3BF5-4AE7-9B10-EFA1CA4A409B}">
      <dgm:prSet/>
      <dgm:spPr/>
      <dgm:t>
        <a:bodyPr/>
        <a:lstStyle/>
        <a:p>
          <a:r>
            <a:rPr lang="ru-RU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922 МКСО 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сообщили о наличии опыта участия в совместных мероприятиях </a:t>
          </a:r>
        </a:p>
      </dgm:t>
    </dgm:pt>
    <dgm:pt modelId="{49837EC5-6D63-4DDA-9AD7-574C16476786}" type="parTrans" cxnId="{226B8E7A-1785-4148-927F-37D858A9B59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D795C-D118-426E-A7B3-D777CF8D9676}" type="sibTrans" cxnId="{226B8E7A-1785-4148-927F-37D858A9B59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1F84F5-9625-4404-9A63-99DDC63C567F}">
      <dgm:prSet/>
      <dgm:spPr/>
      <dgm:t>
        <a:bodyPr/>
        <a:lstStyle/>
        <a:p>
          <a:r>
            <a:rPr lang="ru-RU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654 МКСО 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имею опыт участия в параллельных мероприятиях</a:t>
          </a:r>
        </a:p>
      </dgm:t>
    </dgm:pt>
    <dgm:pt modelId="{3EEC0614-2BCA-4D78-8002-AA181CEDE466}" type="parTrans" cxnId="{17E0D0A2-EE8A-489C-9AAF-2930CDFFA71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016EB-FE0E-4641-91A5-35D34CBF2B2A}" type="sibTrans" cxnId="{17E0D0A2-EE8A-489C-9AAF-2930CDFFA71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8EADC-9228-4FED-BD34-C3DCAE2857BD}">
      <dgm:prSet/>
      <dgm:spPr>
        <a:solidFill>
          <a:srgbClr val="C00000"/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820 МКСО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 принимали участия в совместных и параллельных мероприятиях</a:t>
          </a:r>
        </a:p>
      </dgm:t>
    </dgm:pt>
    <dgm:pt modelId="{75C9177C-9236-49F1-B896-51ACF85E9DE4}" type="parTrans" cxnId="{81DC3A24-8D3B-4A07-A0F3-9C15F9293F42}">
      <dgm:prSet/>
      <dgm:spPr/>
      <dgm:t>
        <a:bodyPr/>
        <a:lstStyle/>
        <a:p>
          <a:endParaRPr lang="ru-RU"/>
        </a:p>
      </dgm:t>
    </dgm:pt>
    <dgm:pt modelId="{3FB79E69-AC41-4F15-BBB4-1E579D747593}" type="sibTrans" cxnId="{81DC3A24-8D3B-4A07-A0F3-9C15F9293F42}">
      <dgm:prSet/>
      <dgm:spPr/>
      <dgm:t>
        <a:bodyPr/>
        <a:lstStyle/>
        <a:p>
          <a:endParaRPr lang="ru-RU"/>
        </a:p>
      </dgm:t>
    </dgm:pt>
    <dgm:pt modelId="{177F6804-798C-4CAB-82C7-D69A82B3885B}" type="pres">
      <dgm:prSet presAssocID="{32609FC2-84A7-446D-A072-4892FC0A19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4107FF-4590-4936-A9F7-5CD6B2A8C529}" type="pres">
      <dgm:prSet presAssocID="{CD821AFD-3BF5-4AE7-9B10-EFA1CA4A409B}" presName="composite" presStyleCnt="0"/>
      <dgm:spPr/>
    </dgm:pt>
    <dgm:pt modelId="{06FA3DA4-BC84-43E3-85F0-55F58B0E6260}" type="pres">
      <dgm:prSet presAssocID="{CD821AFD-3BF5-4AE7-9B10-EFA1CA4A409B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</dgm:pt>
    <dgm:pt modelId="{39A5E4B0-039D-488E-8EED-0066AAF1FC2D}" type="pres">
      <dgm:prSet presAssocID="{CD821AFD-3BF5-4AE7-9B10-EFA1CA4A409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F6B6E-819C-4E9D-8823-CA9E9B5088F3}" type="pres">
      <dgm:prSet presAssocID="{EBED795C-D118-426E-A7B3-D777CF8D9676}" presName="spacing" presStyleCnt="0"/>
      <dgm:spPr/>
    </dgm:pt>
    <dgm:pt modelId="{4E8E3214-2E5F-49C9-BAB9-3E324B2BC303}" type="pres">
      <dgm:prSet presAssocID="{0C1F84F5-9625-4404-9A63-99DDC63C567F}" presName="composite" presStyleCnt="0"/>
      <dgm:spPr/>
    </dgm:pt>
    <dgm:pt modelId="{F20C9EF2-0640-4AE5-8F23-8D59AFE6E594}" type="pres">
      <dgm:prSet presAssocID="{0C1F84F5-9625-4404-9A63-99DDC63C567F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</dgm:pt>
    <dgm:pt modelId="{7E0E44C2-1A83-4AB1-9BC9-09DDFC39ED4C}" type="pres">
      <dgm:prSet presAssocID="{0C1F84F5-9625-4404-9A63-99DDC63C567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1B7A3-8D19-4B53-8168-20A4E1BCD7AF}" type="pres">
      <dgm:prSet presAssocID="{C4C016EB-FE0E-4641-91A5-35D34CBF2B2A}" presName="spacing" presStyleCnt="0"/>
      <dgm:spPr/>
    </dgm:pt>
    <dgm:pt modelId="{25C32B4F-D1C2-4CEB-B41D-6D9EF0D411A5}" type="pres">
      <dgm:prSet presAssocID="{1928EADC-9228-4FED-BD34-C3DCAE2857BD}" presName="composite" presStyleCnt="0"/>
      <dgm:spPr/>
    </dgm:pt>
    <dgm:pt modelId="{1167ABCF-A126-4B35-BA7E-EBD2593BBF36}" type="pres">
      <dgm:prSet presAssocID="{1928EADC-9228-4FED-BD34-C3DCAE2857BD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</dgm:pt>
    <dgm:pt modelId="{D2E06761-730B-4E99-886E-20AA7300E0A3}" type="pres">
      <dgm:prSet presAssocID="{1928EADC-9228-4FED-BD34-C3DCAE2857B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357BD4-F674-41AE-BDE9-06B4ABA954EF}" type="presOf" srcId="{1928EADC-9228-4FED-BD34-C3DCAE2857BD}" destId="{D2E06761-730B-4E99-886E-20AA7300E0A3}" srcOrd="0" destOrd="0" presId="urn:microsoft.com/office/officeart/2005/8/layout/vList3#1"/>
    <dgm:cxn modelId="{ACF82EA9-0C8F-490F-B027-E163E8F67AF8}" type="presOf" srcId="{CD821AFD-3BF5-4AE7-9B10-EFA1CA4A409B}" destId="{39A5E4B0-039D-488E-8EED-0066AAF1FC2D}" srcOrd="0" destOrd="0" presId="urn:microsoft.com/office/officeart/2005/8/layout/vList3#1"/>
    <dgm:cxn modelId="{D1E40322-607E-4121-A6DA-081495B9D54B}" type="presOf" srcId="{0C1F84F5-9625-4404-9A63-99DDC63C567F}" destId="{7E0E44C2-1A83-4AB1-9BC9-09DDFC39ED4C}" srcOrd="0" destOrd="0" presId="urn:microsoft.com/office/officeart/2005/8/layout/vList3#1"/>
    <dgm:cxn modelId="{226B8E7A-1785-4148-927F-37D858A9B590}" srcId="{32609FC2-84A7-446D-A072-4892FC0A1994}" destId="{CD821AFD-3BF5-4AE7-9B10-EFA1CA4A409B}" srcOrd="0" destOrd="0" parTransId="{49837EC5-6D63-4DDA-9AD7-574C16476786}" sibTransId="{EBED795C-D118-426E-A7B3-D777CF8D9676}"/>
    <dgm:cxn modelId="{81DC3A24-8D3B-4A07-A0F3-9C15F9293F42}" srcId="{32609FC2-84A7-446D-A072-4892FC0A1994}" destId="{1928EADC-9228-4FED-BD34-C3DCAE2857BD}" srcOrd="2" destOrd="0" parTransId="{75C9177C-9236-49F1-B896-51ACF85E9DE4}" sibTransId="{3FB79E69-AC41-4F15-BBB4-1E579D747593}"/>
    <dgm:cxn modelId="{17E0D0A2-EE8A-489C-9AAF-2930CDFFA71F}" srcId="{32609FC2-84A7-446D-A072-4892FC0A1994}" destId="{0C1F84F5-9625-4404-9A63-99DDC63C567F}" srcOrd="1" destOrd="0" parTransId="{3EEC0614-2BCA-4D78-8002-AA181CEDE466}" sibTransId="{C4C016EB-FE0E-4641-91A5-35D34CBF2B2A}"/>
    <dgm:cxn modelId="{970AE6C7-2790-4EF5-B31F-543F05A900B6}" type="presOf" srcId="{32609FC2-84A7-446D-A072-4892FC0A1994}" destId="{177F6804-798C-4CAB-82C7-D69A82B3885B}" srcOrd="0" destOrd="0" presId="urn:microsoft.com/office/officeart/2005/8/layout/vList3#1"/>
    <dgm:cxn modelId="{9C2FCAEA-0800-4017-A162-FE986996D835}" type="presParOf" srcId="{177F6804-798C-4CAB-82C7-D69A82B3885B}" destId="{8F4107FF-4590-4936-A9F7-5CD6B2A8C529}" srcOrd="0" destOrd="0" presId="urn:microsoft.com/office/officeart/2005/8/layout/vList3#1"/>
    <dgm:cxn modelId="{F9F002F9-7120-4FFB-A12F-6AF090BFF4FD}" type="presParOf" srcId="{8F4107FF-4590-4936-A9F7-5CD6B2A8C529}" destId="{06FA3DA4-BC84-43E3-85F0-55F58B0E6260}" srcOrd="0" destOrd="0" presId="urn:microsoft.com/office/officeart/2005/8/layout/vList3#1"/>
    <dgm:cxn modelId="{22C6C0FF-D28D-4642-B396-502D5ADF0CEB}" type="presParOf" srcId="{8F4107FF-4590-4936-A9F7-5CD6B2A8C529}" destId="{39A5E4B0-039D-488E-8EED-0066AAF1FC2D}" srcOrd="1" destOrd="0" presId="urn:microsoft.com/office/officeart/2005/8/layout/vList3#1"/>
    <dgm:cxn modelId="{338F2D47-0E04-4E22-B30C-84425469D83F}" type="presParOf" srcId="{177F6804-798C-4CAB-82C7-D69A82B3885B}" destId="{AA0F6B6E-819C-4E9D-8823-CA9E9B5088F3}" srcOrd="1" destOrd="0" presId="urn:microsoft.com/office/officeart/2005/8/layout/vList3#1"/>
    <dgm:cxn modelId="{CA3E6226-33EC-4034-B513-EA2BF9351E45}" type="presParOf" srcId="{177F6804-798C-4CAB-82C7-D69A82B3885B}" destId="{4E8E3214-2E5F-49C9-BAB9-3E324B2BC303}" srcOrd="2" destOrd="0" presId="urn:microsoft.com/office/officeart/2005/8/layout/vList3#1"/>
    <dgm:cxn modelId="{425FF686-8D1F-4026-A235-30BDE07E855B}" type="presParOf" srcId="{4E8E3214-2E5F-49C9-BAB9-3E324B2BC303}" destId="{F20C9EF2-0640-4AE5-8F23-8D59AFE6E594}" srcOrd="0" destOrd="0" presId="urn:microsoft.com/office/officeart/2005/8/layout/vList3#1"/>
    <dgm:cxn modelId="{58AAE59E-871B-4F9D-9C3D-33B6A94821EF}" type="presParOf" srcId="{4E8E3214-2E5F-49C9-BAB9-3E324B2BC303}" destId="{7E0E44C2-1A83-4AB1-9BC9-09DDFC39ED4C}" srcOrd="1" destOrd="0" presId="urn:microsoft.com/office/officeart/2005/8/layout/vList3#1"/>
    <dgm:cxn modelId="{2873CC99-924E-420A-B403-074E1D4098DD}" type="presParOf" srcId="{177F6804-798C-4CAB-82C7-D69A82B3885B}" destId="{1641B7A3-8D19-4B53-8168-20A4E1BCD7AF}" srcOrd="3" destOrd="0" presId="urn:microsoft.com/office/officeart/2005/8/layout/vList3#1"/>
    <dgm:cxn modelId="{9DF0797C-4158-4BD6-B40D-CEA95399FE66}" type="presParOf" srcId="{177F6804-798C-4CAB-82C7-D69A82B3885B}" destId="{25C32B4F-D1C2-4CEB-B41D-6D9EF0D411A5}" srcOrd="4" destOrd="0" presId="urn:microsoft.com/office/officeart/2005/8/layout/vList3#1"/>
    <dgm:cxn modelId="{F22075BA-88DD-4CE9-AB5B-ECE16D781F33}" type="presParOf" srcId="{25C32B4F-D1C2-4CEB-B41D-6D9EF0D411A5}" destId="{1167ABCF-A126-4B35-BA7E-EBD2593BBF36}" srcOrd="0" destOrd="0" presId="urn:microsoft.com/office/officeart/2005/8/layout/vList3#1"/>
    <dgm:cxn modelId="{57A93143-02ED-4969-81B6-6D58C260B2C2}" type="presParOf" srcId="{25C32B4F-D1C2-4CEB-B41D-6D9EF0D411A5}" destId="{D2E06761-730B-4E99-886E-20AA7300E0A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16C48A-2E21-4F69-9718-2EB19D0B757F}">
      <dsp:nvSpPr>
        <dsp:cNvPr id="0" name=""/>
        <dsp:cNvSpPr/>
      </dsp:nvSpPr>
      <dsp:spPr>
        <a:xfrm>
          <a:off x="582632" y="197132"/>
          <a:ext cx="3264096" cy="1020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9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Бюджетный кодекс РФ (ст.157, 265-268.1, 270.2)</a:t>
          </a:r>
          <a:endParaRPr lang="ru-RU" sz="1600" kern="1200" dirty="0"/>
        </a:p>
      </dsp:txBody>
      <dsp:txXfrm>
        <a:off x="582632" y="197132"/>
        <a:ext cx="3264096" cy="1020030"/>
      </dsp:txXfrm>
    </dsp:sp>
    <dsp:sp modelId="{54B1C504-59D1-41AB-92E5-D057EB717C9F}">
      <dsp:nvSpPr>
        <dsp:cNvPr id="0" name=""/>
        <dsp:cNvSpPr/>
      </dsp:nvSpPr>
      <dsp:spPr>
        <a:xfrm>
          <a:off x="446628" y="49794"/>
          <a:ext cx="714021" cy="107103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4399E-08EC-4014-ABCF-F1A30BBD8832}">
      <dsp:nvSpPr>
        <dsp:cNvPr id="0" name=""/>
        <dsp:cNvSpPr/>
      </dsp:nvSpPr>
      <dsp:spPr>
        <a:xfrm>
          <a:off x="4148649" y="197132"/>
          <a:ext cx="3264096" cy="1020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9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Статья 38. Контрольно-счетный орган муниципального образования</a:t>
          </a:r>
          <a:endParaRPr lang="ru-RU" sz="1600" kern="1200" dirty="0"/>
        </a:p>
      </dsp:txBody>
      <dsp:txXfrm>
        <a:off x="4148649" y="197132"/>
        <a:ext cx="3264096" cy="1020030"/>
      </dsp:txXfrm>
    </dsp:sp>
    <dsp:sp modelId="{2B635890-0890-412A-8CEF-755D92142404}">
      <dsp:nvSpPr>
        <dsp:cNvPr id="0" name=""/>
        <dsp:cNvSpPr/>
      </dsp:nvSpPr>
      <dsp:spPr>
        <a:xfrm>
          <a:off x="4012645" y="49794"/>
          <a:ext cx="714021" cy="107103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C48B4-6733-468C-A48A-60ECBEFCD311}">
      <dsp:nvSpPr>
        <dsp:cNvPr id="0" name=""/>
        <dsp:cNvSpPr/>
      </dsp:nvSpPr>
      <dsp:spPr>
        <a:xfrm>
          <a:off x="582632" y="1481237"/>
          <a:ext cx="3264096" cy="1020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90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Об</a:t>
          </a:r>
          <a:r>
            <a:rPr lang="en-US" sz="1300" b="1" kern="1200" dirty="0"/>
            <a:t> </a:t>
          </a:r>
          <a:r>
            <a:rPr lang="ru-RU" sz="1300" b="1" kern="1200" dirty="0"/>
            <a:t>общих принципах организации и</a:t>
          </a:r>
          <a:r>
            <a:rPr lang="en-US" sz="1300" b="1" kern="1200" dirty="0"/>
            <a:t> </a:t>
          </a:r>
          <a:r>
            <a:rPr lang="ru-RU" sz="1300" b="1" kern="1200" dirty="0"/>
            <a:t>деятельности контрольно-счетных</a:t>
          </a:r>
          <a:r>
            <a:rPr lang="en-US" sz="1300" b="1" kern="1200" dirty="0"/>
            <a:t> </a:t>
          </a:r>
          <a:r>
            <a:rPr lang="ru-RU" sz="1300" b="1" kern="1200" dirty="0"/>
            <a:t>органов субъектов Российской Федерации и муниципальных</a:t>
          </a:r>
          <a:r>
            <a:rPr lang="en-US" sz="1300" b="1" kern="1200" dirty="0"/>
            <a:t> </a:t>
          </a:r>
          <a:r>
            <a:rPr lang="ru-RU" sz="1300" b="1" kern="1200" dirty="0"/>
            <a:t>образований</a:t>
          </a:r>
          <a:endParaRPr lang="ru-RU" sz="1300" kern="1200" dirty="0"/>
        </a:p>
      </dsp:txBody>
      <dsp:txXfrm>
        <a:off x="582632" y="1481237"/>
        <a:ext cx="3264096" cy="1020030"/>
      </dsp:txXfrm>
    </dsp:sp>
    <dsp:sp modelId="{A205F2AA-5BAB-4F64-B3F2-E44A8360ECB8}">
      <dsp:nvSpPr>
        <dsp:cNvPr id="0" name=""/>
        <dsp:cNvSpPr/>
      </dsp:nvSpPr>
      <dsp:spPr>
        <a:xfrm>
          <a:off x="446628" y="1333899"/>
          <a:ext cx="714021" cy="107103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A9941-65B9-4A4F-B9F9-3CD812A3B3A5}">
      <dsp:nvSpPr>
        <dsp:cNvPr id="0" name=""/>
        <dsp:cNvSpPr/>
      </dsp:nvSpPr>
      <dsp:spPr>
        <a:xfrm>
          <a:off x="4148649" y="1481237"/>
          <a:ext cx="3264096" cy="1020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9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Статья 98. Аудит в сфере закупок</a:t>
          </a:r>
          <a:endParaRPr lang="ru-RU" sz="1600" kern="1200" dirty="0"/>
        </a:p>
      </dsp:txBody>
      <dsp:txXfrm>
        <a:off x="4148649" y="1481237"/>
        <a:ext cx="3264096" cy="1020030"/>
      </dsp:txXfrm>
    </dsp:sp>
    <dsp:sp modelId="{44F98591-7ED1-43C2-9569-1EF082D2FE94}">
      <dsp:nvSpPr>
        <dsp:cNvPr id="0" name=""/>
        <dsp:cNvSpPr/>
      </dsp:nvSpPr>
      <dsp:spPr>
        <a:xfrm>
          <a:off x="4012645" y="1333899"/>
          <a:ext cx="714021" cy="1071031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DE19C-196F-45E5-B742-A20BE0A44A93}">
      <dsp:nvSpPr>
        <dsp:cNvPr id="0" name=""/>
        <dsp:cNvSpPr/>
      </dsp:nvSpPr>
      <dsp:spPr>
        <a:xfrm>
          <a:off x="582632" y="2765341"/>
          <a:ext cx="3264096" cy="1020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9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Статья 9. Участники стратегического планирования</a:t>
          </a:r>
          <a:endParaRPr lang="ru-RU" sz="1600" b="1" kern="1200" dirty="0"/>
        </a:p>
      </dsp:txBody>
      <dsp:txXfrm>
        <a:off x="582632" y="2765341"/>
        <a:ext cx="3264096" cy="1020030"/>
      </dsp:txXfrm>
    </dsp:sp>
    <dsp:sp modelId="{918EE9C7-F6CC-4346-A586-3B632E96645A}">
      <dsp:nvSpPr>
        <dsp:cNvPr id="0" name=""/>
        <dsp:cNvSpPr/>
      </dsp:nvSpPr>
      <dsp:spPr>
        <a:xfrm>
          <a:off x="446628" y="2618004"/>
          <a:ext cx="714021" cy="107103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3EF70-1EC3-4E73-9678-0A9830052135}">
      <dsp:nvSpPr>
        <dsp:cNvPr id="0" name=""/>
        <dsp:cNvSpPr/>
      </dsp:nvSpPr>
      <dsp:spPr>
        <a:xfrm>
          <a:off x="4148649" y="2765341"/>
          <a:ext cx="3264096" cy="1020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9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Статья 186. Контроль за деятельностью регионального оператора </a:t>
          </a:r>
        </a:p>
      </dsp:txBody>
      <dsp:txXfrm>
        <a:off x="4148649" y="2765341"/>
        <a:ext cx="3264096" cy="1020030"/>
      </dsp:txXfrm>
    </dsp:sp>
    <dsp:sp modelId="{38F28268-60F1-427E-967E-3CB8232D94EA}">
      <dsp:nvSpPr>
        <dsp:cNvPr id="0" name=""/>
        <dsp:cNvSpPr/>
      </dsp:nvSpPr>
      <dsp:spPr>
        <a:xfrm>
          <a:off x="4012645" y="2618004"/>
          <a:ext cx="714021" cy="1071031"/>
        </a:xfrm>
        <a:prstGeom prst="rect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4406" b="-4840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98870E-B80B-4A9A-91C9-45105616E53F}">
      <dsp:nvSpPr>
        <dsp:cNvPr id="0" name=""/>
        <dsp:cNvSpPr/>
      </dsp:nvSpPr>
      <dsp:spPr>
        <a:xfrm>
          <a:off x="0" y="0"/>
          <a:ext cx="873261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EB5A5-989D-482D-9CAF-1531AEFC319B}">
      <dsp:nvSpPr>
        <dsp:cNvPr id="0" name=""/>
        <dsp:cNvSpPr/>
      </dsp:nvSpPr>
      <dsp:spPr>
        <a:xfrm>
          <a:off x="0" y="0"/>
          <a:ext cx="1746523" cy="369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Проблемы, связанные с осуществлением полномочий в сфере противодействия коррупции</a:t>
          </a:r>
        </a:p>
      </dsp:txBody>
      <dsp:txXfrm>
        <a:off x="0" y="0"/>
        <a:ext cx="1746523" cy="3693319"/>
      </dsp:txXfrm>
    </dsp:sp>
    <dsp:sp modelId="{03F22C31-BF9B-4CDB-89EF-8766A521A99C}">
      <dsp:nvSpPr>
        <dsp:cNvPr id="0" name=""/>
        <dsp:cNvSpPr/>
      </dsp:nvSpPr>
      <dsp:spPr>
        <a:xfrm>
          <a:off x="1877512" y="34805"/>
          <a:ext cx="6855104" cy="696104"/>
        </a:xfrm>
        <a:prstGeom prst="rect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00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необходимость в совершенствовании нормативного определения коррупции, предусмотренного ст. 1 Федерального закона № 273-ФЗ</a:t>
          </a:r>
        </a:p>
      </dsp:txBody>
      <dsp:txXfrm>
        <a:off x="1877512" y="34805"/>
        <a:ext cx="6855104" cy="696104"/>
      </dsp:txXfrm>
    </dsp:sp>
    <dsp:sp modelId="{1DE1FBD7-55AA-4BF2-AEFA-EF5C98830F1C}">
      <dsp:nvSpPr>
        <dsp:cNvPr id="0" name=""/>
        <dsp:cNvSpPr/>
      </dsp:nvSpPr>
      <dsp:spPr>
        <a:xfrm>
          <a:off x="1746523" y="730909"/>
          <a:ext cx="698609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8C3F3-F40D-4CF6-9ADA-2F2ECED3CC03}">
      <dsp:nvSpPr>
        <dsp:cNvPr id="0" name=""/>
        <dsp:cNvSpPr/>
      </dsp:nvSpPr>
      <dsp:spPr>
        <a:xfrm>
          <a:off x="1877512" y="765714"/>
          <a:ext cx="6855104" cy="69610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00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несогласованность норм различных видов нормативных правовых актов (п. 3 ст.10 Федерального Закона №273-ФЗ и ст. 27 Федерального Закона №7-ФЗ)</a:t>
          </a:r>
        </a:p>
      </dsp:txBody>
      <dsp:txXfrm>
        <a:off x="1877512" y="765714"/>
        <a:ext cx="6855104" cy="696104"/>
      </dsp:txXfrm>
    </dsp:sp>
    <dsp:sp modelId="{6BF5226E-6933-4840-B441-3399D0283FEA}">
      <dsp:nvSpPr>
        <dsp:cNvPr id="0" name=""/>
        <dsp:cNvSpPr/>
      </dsp:nvSpPr>
      <dsp:spPr>
        <a:xfrm>
          <a:off x="1746523" y="1461818"/>
          <a:ext cx="698609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BACE7-0126-4D32-8C2B-9E17CC1B417B}">
      <dsp:nvSpPr>
        <dsp:cNvPr id="0" name=""/>
        <dsp:cNvSpPr/>
      </dsp:nvSpPr>
      <dsp:spPr>
        <a:xfrm>
          <a:off x="1877512" y="1496623"/>
          <a:ext cx="6855104" cy="69610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00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отсутствие  нормы, детализирующей полномочия органов местного самоуправления в сфере регламентации противодействия коррупции</a:t>
          </a:r>
        </a:p>
      </dsp:txBody>
      <dsp:txXfrm>
        <a:off x="1877512" y="1496623"/>
        <a:ext cx="6855104" cy="696104"/>
      </dsp:txXfrm>
    </dsp:sp>
    <dsp:sp modelId="{989CFA20-073B-47C3-BF73-0B07DE4C5FCF}">
      <dsp:nvSpPr>
        <dsp:cNvPr id="0" name=""/>
        <dsp:cNvSpPr/>
      </dsp:nvSpPr>
      <dsp:spPr>
        <a:xfrm>
          <a:off x="1746523" y="2192727"/>
          <a:ext cx="698609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A24AC-50F9-401D-8407-7D1739F3FBDB}">
      <dsp:nvSpPr>
        <dsp:cNvPr id="0" name=""/>
        <dsp:cNvSpPr/>
      </dsp:nvSpPr>
      <dsp:spPr>
        <a:xfrm>
          <a:off x="1877512" y="2227533"/>
          <a:ext cx="6855104" cy="69610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00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недостаточное финансовое обеспечение</a:t>
          </a:r>
        </a:p>
      </dsp:txBody>
      <dsp:txXfrm>
        <a:off x="1877512" y="2227533"/>
        <a:ext cx="6855104" cy="696104"/>
      </dsp:txXfrm>
    </dsp:sp>
    <dsp:sp modelId="{FADDE088-C0ED-4A0C-8B4B-7C607CBED599}">
      <dsp:nvSpPr>
        <dsp:cNvPr id="0" name=""/>
        <dsp:cNvSpPr/>
      </dsp:nvSpPr>
      <dsp:spPr>
        <a:xfrm>
          <a:off x="1746523" y="2923637"/>
          <a:ext cx="698609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F2935-1D37-4E0A-8150-747ECCE8AC49}">
      <dsp:nvSpPr>
        <dsp:cNvPr id="0" name=""/>
        <dsp:cNvSpPr/>
      </dsp:nvSpPr>
      <dsp:spPr>
        <a:xfrm>
          <a:off x="1877512" y="2958442"/>
          <a:ext cx="6855104" cy="69610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00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отсутствие единого стандарта и соответствующего раздела в классификаторе нарушений</a:t>
          </a:r>
        </a:p>
      </dsp:txBody>
      <dsp:txXfrm>
        <a:off x="1877512" y="2958442"/>
        <a:ext cx="6855104" cy="696104"/>
      </dsp:txXfrm>
    </dsp:sp>
    <dsp:sp modelId="{2EA33F88-4CC8-439B-8B9D-505B3D955925}">
      <dsp:nvSpPr>
        <dsp:cNvPr id="0" name=""/>
        <dsp:cNvSpPr/>
      </dsp:nvSpPr>
      <dsp:spPr>
        <a:xfrm>
          <a:off x="1746523" y="3654546"/>
          <a:ext cx="698609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AB7CA0-20A4-4D1E-B025-CC43C7FAE117}">
      <dsp:nvSpPr>
        <dsp:cNvPr id="0" name=""/>
        <dsp:cNvSpPr/>
      </dsp:nvSpPr>
      <dsp:spPr>
        <a:xfrm>
          <a:off x="-4983864" y="-763626"/>
          <a:ext cx="5935548" cy="5935548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97E95-458C-4087-A95F-3F9FCC63C84A}">
      <dsp:nvSpPr>
        <dsp:cNvPr id="0" name=""/>
        <dsp:cNvSpPr/>
      </dsp:nvSpPr>
      <dsp:spPr>
        <a:xfrm>
          <a:off x="355077" y="194193"/>
          <a:ext cx="8081241" cy="54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84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Включение в паспорта региональных проектов результатов, достижение которых относится к вопросам местного значения муниципальных образований, а также представителей органов местного самоуправления</a:t>
          </a:r>
        </a:p>
      </dsp:txBody>
      <dsp:txXfrm>
        <a:off x="355077" y="194193"/>
        <a:ext cx="8081241" cy="540000"/>
      </dsp:txXfrm>
    </dsp:sp>
    <dsp:sp modelId="{95C0B82A-848E-45E3-A29E-7177A403A610}">
      <dsp:nvSpPr>
        <dsp:cNvPr id="0" name=""/>
        <dsp:cNvSpPr/>
      </dsp:nvSpPr>
      <dsp:spPr>
        <a:xfrm>
          <a:off x="65012" y="174127"/>
          <a:ext cx="580131" cy="5801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84C261C-F8A6-46CF-A1DB-9A4DD0CDDAFE}">
      <dsp:nvSpPr>
        <dsp:cNvPr id="0" name=""/>
        <dsp:cNvSpPr/>
      </dsp:nvSpPr>
      <dsp:spPr>
        <a:xfrm>
          <a:off x="736836" y="890263"/>
          <a:ext cx="7699483" cy="54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84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Участие органов местного самоуправления в органах управления проектной деятельностью субъектов Российской Федерации</a:t>
          </a:r>
        </a:p>
      </dsp:txBody>
      <dsp:txXfrm>
        <a:off x="736836" y="890263"/>
        <a:ext cx="7699483" cy="540000"/>
      </dsp:txXfrm>
    </dsp:sp>
    <dsp:sp modelId="{76555912-7386-44F7-87A7-CC4EF4F7B10F}">
      <dsp:nvSpPr>
        <dsp:cNvPr id="0" name=""/>
        <dsp:cNvSpPr/>
      </dsp:nvSpPr>
      <dsp:spPr>
        <a:xfrm>
          <a:off x="446770" y="870197"/>
          <a:ext cx="580131" cy="5801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CD1A9D2-567C-4581-BD7F-24C5E7554EDC}">
      <dsp:nvSpPr>
        <dsp:cNvPr id="0" name=""/>
        <dsp:cNvSpPr/>
      </dsp:nvSpPr>
      <dsp:spPr>
        <a:xfrm>
          <a:off x="911404" y="1586332"/>
          <a:ext cx="7524914" cy="54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84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Создание муниципальных проектных офисов и проектных комитетов</a:t>
          </a:r>
        </a:p>
      </dsp:txBody>
      <dsp:txXfrm>
        <a:off x="911404" y="1586332"/>
        <a:ext cx="7524914" cy="540000"/>
      </dsp:txXfrm>
    </dsp:sp>
    <dsp:sp modelId="{7EC97D11-E744-4C27-B141-42B6E2D21351}">
      <dsp:nvSpPr>
        <dsp:cNvPr id="0" name=""/>
        <dsp:cNvSpPr/>
      </dsp:nvSpPr>
      <dsp:spPr>
        <a:xfrm>
          <a:off x="621338" y="1566267"/>
          <a:ext cx="580131" cy="5801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D5D878E-8B51-44BD-BF4E-4B37E052C4B6}">
      <dsp:nvSpPr>
        <dsp:cNvPr id="0" name=""/>
        <dsp:cNvSpPr/>
      </dsp:nvSpPr>
      <dsp:spPr>
        <a:xfrm>
          <a:off x="911404" y="2281961"/>
          <a:ext cx="7524914" cy="54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84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Включение в муниципальные программы основных мероприятий региональных проектов, реализуемых органами местного самоуправления </a:t>
          </a:r>
          <a:endParaRPr lang="ru-RU" sz="1100" b="1" kern="1200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11404" y="2281961"/>
        <a:ext cx="7524914" cy="540000"/>
      </dsp:txXfrm>
    </dsp:sp>
    <dsp:sp modelId="{A2CCA5A8-71CC-484F-BAB2-9844620E04CB}">
      <dsp:nvSpPr>
        <dsp:cNvPr id="0" name=""/>
        <dsp:cNvSpPr/>
      </dsp:nvSpPr>
      <dsp:spPr>
        <a:xfrm>
          <a:off x="621338" y="2261896"/>
          <a:ext cx="580131" cy="5801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A6522AA-8BDF-4427-AF48-B7C2399D5933}">
      <dsp:nvSpPr>
        <dsp:cNvPr id="0" name=""/>
        <dsp:cNvSpPr/>
      </dsp:nvSpPr>
      <dsp:spPr>
        <a:xfrm>
          <a:off x="736836" y="2978031"/>
          <a:ext cx="7699483" cy="54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84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Отражение в паспортах региональных проектов финансового обеспечения достижения результатов региональных проектов</a:t>
          </a:r>
        </a:p>
      </dsp:txBody>
      <dsp:txXfrm>
        <a:off x="736836" y="2978031"/>
        <a:ext cx="7699483" cy="540000"/>
      </dsp:txXfrm>
    </dsp:sp>
    <dsp:sp modelId="{E7CABC88-8911-4119-A4D5-8CC0BE58CE45}">
      <dsp:nvSpPr>
        <dsp:cNvPr id="0" name=""/>
        <dsp:cNvSpPr/>
      </dsp:nvSpPr>
      <dsp:spPr>
        <a:xfrm>
          <a:off x="446770" y="2957965"/>
          <a:ext cx="580131" cy="5801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562215-56A1-406B-AD48-9908BD29F650}">
      <dsp:nvSpPr>
        <dsp:cNvPr id="0" name=""/>
        <dsp:cNvSpPr/>
      </dsp:nvSpPr>
      <dsp:spPr>
        <a:xfrm>
          <a:off x="355077" y="3674101"/>
          <a:ext cx="8081241" cy="540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84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Заключение соглашений о достижении результатов и целевых показателей региональных проектов и соглашений о предоставлении субсидий из бюджета субъекта Российской Федерации в бюджет муниципального образования</a:t>
          </a:r>
        </a:p>
      </dsp:txBody>
      <dsp:txXfrm>
        <a:off x="355077" y="3674101"/>
        <a:ext cx="8081241" cy="540000"/>
      </dsp:txXfrm>
    </dsp:sp>
    <dsp:sp modelId="{AD4CF0C7-F9C6-4205-B3B4-76C9DF390259}">
      <dsp:nvSpPr>
        <dsp:cNvPr id="0" name=""/>
        <dsp:cNvSpPr/>
      </dsp:nvSpPr>
      <dsp:spPr>
        <a:xfrm>
          <a:off x="65012" y="3654035"/>
          <a:ext cx="580131" cy="5801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E895B3-D13C-4B2C-BF76-252D6539D3CD}">
      <dsp:nvSpPr>
        <dsp:cNvPr id="0" name=""/>
        <dsp:cNvSpPr/>
      </dsp:nvSpPr>
      <dsp:spPr>
        <a:xfrm>
          <a:off x="0" y="345807"/>
          <a:ext cx="8724273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101" tIns="291592" rIns="67710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«5. При осуществлении внешнего государственного и муниципального финансового контроля </a:t>
          </a:r>
          <a:r>
            <a:rPr lang="ru-RU" sz="1400" b="1" u="sng" kern="1200" dirty="0"/>
            <a:t>контрольно-счетным органам предоставляется необходимый для реализации их полномочий постоянный доступ к государственным и муниципальным информационным системам</a:t>
          </a:r>
          <a:r>
            <a:rPr lang="ru-RU" sz="1400" kern="1200" dirty="0"/>
            <a:t> в соответствии с законодательством Российской Федерации об информации, информационных технологиях и о защите информации, законодательством Российской Федерации о государственной и иной охраняемой законом тайне.»</a:t>
          </a:r>
        </a:p>
      </dsp:txBody>
      <dsp:txXfrm>
        <a:off x="0" y="345807"/>
        <a:ext cx="8724273" cy="1587600"/>
      </dsp:txXfrm>
    </dsp:sp>
    <dsp:sp modelId="{921C13BF-F9DF-47DC-AC9E-D46A55891E36}">
      <dsp:nvSpPr>
        <dsp:cNvPr id="0" name=""/>
        <dsp:cNvSpPr/>
      </dsp:nvSpPr>
      <dsp:spPr>
        <a:xfrm>
          <a:off x="436213" y="139167"/>
          <a:ext cx="7945013" cy="41328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830" tIns="0" rIns="23083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Часть 5 статьи 15 Федерального закона от 07.02.2011 №6-ФЗ (в ред. от 01.07.2021) 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6213" y="139167"/>
        <a:ext cx="7945013" cy="41328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026B86-AED7-421D-AF02-76C908B1C4AB}">
      <dsp:nvSpPr>
        <dsp:cNvPr id="0" name=""/>
        <dsp:cNvSpPr/>
      </dsp:nvSpPr>
      <dsp:spPr>
        <a:xfrm>
          <a:off x="0" y="0"/>
          <a:ext cx="8650170" cy="94076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Корректировка нормативных правовых актов о доступе к информации</a:t>
          </a:r>
        </a:p>
      </dsp:txBody>
      <dsp:txXfrm>
        <a:off x="1824111" y="0"/>
        <a:ext cx="6826059" cy="940768"/>
      </dsp:txXfrm>
    </dsp:sp>
    <dsp:sp modelId="{4BEB7A09-92A9-4258-B548-41D4C5ACA74D}">
      <dsp:nvSpPr>
        <dsp:cNvPr id="0" name=""/>
        <dsp:cNvSpPr/>
      </dsp:nvSpPr>
      <dsp:spPr>
        <a:xfrm>
          <a:off x="94076" y="94076"/>
          <a:ext cx="1730034" cy="7526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C719C-424C-4E96-A0D6-35674E30BE0C}">
      <dsp:nvSpPr>
        <dsp:cNvPr id="0" name=""/>
        <dsp:cNvSpPr/>
      </dsp:nvSpPr>
      <dsp:spPr>
        <a:xfrm>
          <a:off x="0" y="1034845"/>
          <a:ext cx="8650170" cy="94076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Реализация мероприятий в цифровой сфере, ориентированных на внедрение аналитического инструментария и совершенствование дистанционного и электронного форматов взаимодействия</a:t>
          </a:r>
        </a:p>
      </dsp:txBody>
      <dsp:txXfrm>
        <a:off x="1824111" y="1034845"/>
        <a:ext cx="6826059" cy="940768"/>
      </dsp:txXfrm>
    </dsp:sp>
    <dsp:sp modelId="{2DE439B0-E3B9-4D16-A2B7-3454E777A878}">
      <dsp:nvSpPr>
        <dsp:cNvPr id="0" name=""/>
        <dsp:cNvSpPr/>
      </dsp:nvSpPr>
      <dsp:spPr>
        <a:xfrm>
          <a:off x="94076" y="1128922"/>
          <a:ext cx="1730034" cy="7526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9000" b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D6E50C-831B-46D1-B404-67322F47D323}">
      <dsp:nvSpPr>
        <dsp:cNvPr id="0" name=""/>
        <dsp:cNvSpPr/>
      </dsp:nvSpPr>
      <dsp:spPr>
        <a:xfrm>
          <a:off x="0" y="0"/>
          <a:ext cx="8626840" cy="1229804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Разработать алгоритм действий (дорожную карту), типовые документы по наделению правами юридического лица контрольно-счетных органов муниципальных образований со статусом муниципального района, муниципального округа, городского округа, городского округа с внутригородским делением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48348" y="0"/>
        <a:ext cx="6778491" cy="1229804"/>
      </dsp:txXfrm>
    </dsp:sp>
    <dsp:sp modelId="{AE9DB237-6374-45F5-A054-DF9FAC62CF8C}">
      <dsp:nvSpPr>
        <dsp:cNvPr id="0" name=""/>
        <dsp:cNvSpPr/>
      </dsp:nvSpPr>
      <dsp:spPr>
        <a:xfrm>
          <a:off x="415853" y="101670"/>
          <a:ext cx="1139622" cy="10264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D7A825-DDB1-4709-8760-98EB9EB4FA90}">
      <dsp:nvSpPr>
        <dsp:cNvPr id="0" name=""/>
        <dsp:cNvSpPr/>
      </dsp:nvSpPr>
      <dsp:spPr>
        <a:xfrm>
          <a:off x="0" y="1445187"/>
          <a:ext cx="8626840" cy="662175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случае невозможности создания юридического лица осуществить  передачу полномочий на уровень субъекта Российской Федерации</a:t>
          </a:r>
        </a:p>
      </dsp:txBody>
      <dsp:txXfrm>
        <a:off x="1848348" y="1445187"/>
        <a:ext cx="6778491" cy="662175"/>
      </dsp:txXfrm>
    </dsp:sp>
    <dsp:sp modelId="{15562684-9DA0-4C29-8CE7-74DBC14AE7BE}">
      <dsp:nvSpPr>
        <dsp:cNvPr id="0" name=""/>
        <dsp:cNvSpPr/>
      </dsp:nvSpPr>
      <dsp:spPr>
        <a:xfrm>
          <a:off x="270689" y="1352784"/>
          <a:ext cx="1429950" cy="8469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798C107-4A86-4FF6-AE65-A079921BF50B}">
      <dsp:nvSpPr>
        <dsp:cNvPr id="0" name=""/>
        <dsp:cNvSpPr/>
      </dsp:nvSpPr>
      <dsp:spPr>
        <a:xfrm>
          <a:off x="0" y="2322746"/>
          <a:ext cx="8626840" cy="806185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целях реализации новых полномочий разработать соответствующие типовые стандарты внешнего финансового контроля</a:t>
          </a:r>
        </a:p>
      </dsp:txBody>
      <dsp:txXfrm>
        <a:off x="1848348" y="2322746"/>
        <a:ext cx="6778491" cy="806185"/>
      </dsp:txXfrm>
    </dsp:sp>
    <dsp:sp modelId="{18CD3085-F94D-48BC-93B0-C1C66344B6D0}">
      <dsp:nvSpPr>
        <dsp:cNvPr id="0" name=""/>
        <dsp:cNvSpPr/>
      </dsp:nvSpPr>
      <dsp:spPr>
        <a:xfrm>
          <a:off x="537836" y="2350797"/>
          <a:ext cx="895655" cy="7500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CAFDA3-1C2F-4AFA-8D6B-D55C3251700C}">
      <dsp:nvSpPr>
        <dsp:cNvPr id="0" name=""/>
        <dsp:cNvSpPr/>
      </dsp:nvSpPr>
      <dsp:spPr>
        <a:xfrm>
          <a:off x="0" y="3251912"/>
          <a:ext cx="8626840" cy="1229804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Выработать унифицированные подходы к цифровизации деятельности контрольно-счетных органов и обеспечению постоянного доступа к информации, содержащейся в муниципальных информационных системах</a:t>
          </a:r>
        </a:p>
      </dsp:txBody>
      <dsp:txXfrm>
        <a:off x="1848348" y="3251912"/>
        <a:ext cx="6778491" cy="1229804"/>
      </dsp:txXfrm>
    </dsp:sp>
    <dsp:sp modelId="{F021C6CB-DEF5-4ECE-B588-071CF75B7D65}">
      <dsp:nvSpPr>
        <dsp:cNvPr id="0" name=""/>
        <dsp:cNvSpPr/>
      </dsp:nvSpPr>
      <dsp:spPr>
        <a:xfrm>
          <a:off x="189432" y="3471673"/>
          <a:ext cx="1592462" cy="7902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73CCE4-273E-4DEA-9335-FA06EE918A1E}">
      <dsp:nvSpPr>
        <dsp:cNvPr id="0" name=""/>
        <dsp:cNvSpPr/>
      </dsp:nvSpPr>
      <dsp:spPr>
        <a:xfrm>
          <a:off x="1081" y="0"/>
          <a:ext cx="3545539" cy="465205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1 января 2021 года в РФ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20294 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муниципальных образования</a:t>
          </a:r>
        </a:p>
      </dsp:txBody>
      <dsp:txXfrm>
        <a:off x="1081" y="0"/>
        <a:ext cx="3545539" cy="465205"/>
      </dsp:txXfrm>
    </dsp:sp>
    <dsp:sp modelId="{EC51DE2E-6366-4007-8897-367E4B565EA4}">
      <dsp:nvSpPr>
        <dsp:cNvPr id="0" name=""/>
        <dsp:cNvSpPr/>
      </dsp:nvSpPr>
      <dsp:spPr>
        <a:xfrm>
          <a:off x="3253438" y="0"/>
          <a:ext cx="2134072" cy="465205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2181 МКСО (10,7%)</a:t>
          </a:r>
        </a:p>
      </dsp:txBody>
      <dsp:txXfrm>
        <a:off x="3253438" y="0"/>
        <a:ext cx="2134072" cy="465205"/>
      </dsp:txXfrm>
    </dsp:sp>
    <dsp:sp modelId="{840BFDB7-764F-43C9-87C1-D80D9DA515D6}">
      <dsp:nvSpPr>
        <dsp:cNvPr id="0" name=""/>
        <dsp:cNvSpPr/>
      </dsp:nvSpPr>
      <dsp:spPr>
        <a:xfrm>
          <a:off x="5094329" y="0"/>
          <a:ext cx="2931821" cy="4652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т.ч. 1249 МКСО (57,3%) со статусом юридического лица</a:t>
          </a:r>
        </a:p>
      </dsp:txBody>
      <dsp:txXfrm>
        <a:off x="5094329" y="0"/>
        <a:ext cx="2931821" cy="4652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78B1D7-E7B5-496F-BBA6-C3566ADE3935}">
      <dsp:nvSpPr>
        <dsp:cNvPr id="0" name=""/>
        <dsp:cNvSpPr/>
      </dsp:nvSpPr>
      <dsp:spPr>
        <a:xfrm>
          <a:off x="664399" y="332"/>
          <a:ext cx="2749431" cy="1099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Всего МКСО на 01.01.2021 - 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2181</a:t>
          </a:r>
        </a:p>
      </dsp:txBody>
      <dsp:txXfrm>
        <a:off x="664399" y="332"/>
        <a:ext cx="2749431" cy="1099772"/>
      </dsp:txXfrm>
    </dsp:sp>
    <dsp:sp modelId="{A700D418-477C-4C5A-A7B2-C636F7565387}">
      <dsp:nvSpPr>
        <dsp:cNvPr id="0" name=""/>
        <dsp:cNvSpPr/>
      </dsp:nvSpPr>
      <dsp:spPr>
        <a:xfrm>
          <a:off x="3056404" y="93812"/>
          <a:ext cx="2282027" cy="9128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юридические лица - </a:t>
          </a:r>
          <a:r>
            <a:rPr lang="ru-RU" sz="1800" b="1" kern="1200" dirty="0"/>
            <a:t>1249</a:t>
          </a:r>
          <a:endParaRPr lang="ru-RU" sz="1600" b="1" kern="1200" dirty="0"/>
        </a:p>
      </dsp:txBody>
      <dsp:txXfrm>
        <a:off x="3056404" y="93812"/>
        <a:ext cx="2282027" cy="912811"/>
      </dsp:txXfrm>
    </dsp:sp>
    <dsp:sp modelId="{9EC62E23-9429-4934-8D47-D5C814C2449F}">
      <dsp:nvSpPr>
        <dsp:cNvPr id="0" name=""/>
        <dsp:cNvSpPr/>
      </dsp:nvSpPr>
      <dsp:spPr>
        <a:xfrm>
          <a:off x="5018949" y="93812"/>
          <a:ext cx="3114831" cy="9128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/>
            <a:t>структурные подразделения представительных органов - </a:t>
          </a:r>
          <a:r>
            <a:rPr lang="ru-RU" sz="1800" b="1" kern="1200" dirty="0"/>
            <a:t>932</a:t>
          </a:r>
          <a:endParaRPr lang="ru-RU" sz="1600" b="1" kern="1200" dirty="0"/>
        </a:p>
      </dsp:txBody>
      <dsp:txXfrm>
        <a:off x="5018949" y="93812"/>
        <a:ext cx="3114831" cy="9128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459AEF-DFC1-4D68-9127-3FC481D9D0B3}">
      <dsp:nvSpPr>
        <dsp:cNvPr id="0" name=""/>
        <dsp:cNvSpPr/>
      </dsp:nvSpPr>
      <dsp:spPr>
        <a:xfrm>
          <a:off x="0" y="18776"/>
          <a:ext cx="8798178" cy="676260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Южном федеральном округе из 136 контрольно-счетных органов муниципальных районов не обладают статусом юридического лица – 20</a:t>
          </a:r>
        </a:p>
      </dsp:txBody>
      <dsp:txXfrm>
        <a:off x="0" y="18776"/>
        <a:ext cx="8798178" cy="6762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8B8B73-3546-44CC-976E-9DD9A0FBD64F}">
      <dsp:nvSpPr>
        <dsp:cNvPr id="0" name=""/>
        <dsp:cNvSpPr/>
      </dsp:nvSpPr>
      <dsp:spPr>
        <a:xfrm>
          <a:off x="0" y="3508512"/>
          <a:ext cx="4350088" cy="7675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Отнесение должностей  председателя, заместителей председателя и аудиторов контрольно-счетного органа к </a:t>
          </a:r>
          <a:r>
            <a:rPr lang="ru-RU" sz="1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муниципальным должностям</a:t>
          </a:r>
          <a:endParaRPr lang="ru-RU" sz="130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508512"/>
        <a:ext cx="4350088" cy="767576"/>
      </dsp:txXfrm>
    </dsp:sp>
    <dsp:sp modelId="{961C4EF7-C359-4EFD-8A71-2B3C59B916F3}">
      <dsp:nvSpPr>
        <dsp:cNvPr id="0" name=""/>
        <dsp:cNvSpPr/>
      </dsp:nvSpPr>
      <dsp:spPr>
        <a:xfrm rot="10800000">
          <a:off x="0" y="2339493"/>
          <a:ext cx="4350088" cy="11805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полноценного КСО со статусом </a:t>
          </a:r>
          <a:r>
            <a:rPr lang="ru-RU" sz="1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юридического лица</a:t>
          </a: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возможно только при наличии достаточной штатной численности</a:t>
          </a:r>
          <a:endParaRPr lang="ru-RU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339493"/>
        <a:ext cx="4350088" cy="1180533"/>
      </dsp:txXfrm>
    </dsp:sp>
    <dsp:sp modelId="{9D7D3275-521C-482C-ADA5-79CF380D56BB}">
      <dsp:nvSpPr>
        <dsp:cNvPr id="0" name=""/>
        <dsp:cNvSpPr/>
      </dsp:nvSpPr>
      <dsp:spPr>
        <a:xfrm rot="10800000">
          <a:off x="0" y="1170473"/>
          <a:ext cx="4350088" cy="11805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Штатная численность по </a:t>
          </a:r>
          <a:r>
            <a:rPr lang="ru-RU" sz="1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представлению председателя КСО</a:t>
          </a:r>
          <a:r>
            <a:rPr lang="ru-RU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 учетом необходимости выполнения полномочий и обеспечения организационной и функциональной независимости КСО</a:t>
          </a:r>
          <a:endParaRPr lang="ru-RU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170473"/>
        <a:ext cx="4350088" cy="1180533"/>
      </dsp:txXfrm>
    </dsp:sp>
    <dsp:sp modelId="{B62D3AE0-CFC6-4D33-85F6-08D074B9B99D}">
      <dsp:nvSpPr>
        <dsp:cNvPr id="0" name=""/>
        <dsp:cNvSpPr/>
      </dsp:nvSpPr>
      <dsp:spPr>
        <a:xfrm rot="10800000">
          <a:off x="0" y="1454"/>
          <a:ext cx="4350088" cy="1180533"/>
        </a:xfrm>
        <a:prstGeom prst="upArrowCallou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Федеральный закон от 01.07.2021 №255-ФЗ «О внесении изменений в 6-ФЗ и отдельные законодательные акты РФ»</a:t>
          </a:r>
          <a:endParaRPr lang="ru-RU" sz="13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454"/>
        <a:ext cx="4350088" cy="118053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CE905B-56D9-4EC0-8C45-65F78E37F13F}">
      <dsp:nvSpPr>
        <dsp:cNvPr id="0" name=""/>
        <dsp:cNvSpPr/>
      </dsp:nvSpPr>
      <dsp:spPr>
        <a:xfrm>
          <a:off x="0" y="0"/>
          <a:ext cx="4245619" cy="448013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Численность в среднем по РФ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4245619" cy="448013"/>
      </dsp:txXfrm>
    </dsp:sp>
    <dsp:sp modelId="{04D3B7FE-0398-4267-AE94-5CF773A38B46}">
      <dsp:nvSpPr>
        <dsp:cNvPr id="0" name=""/>
        <dsp:cNvSpPr/>
      </dsp:nvSpPr>
      <dsp:spPr>
        <a:xfrm>
          <a:off x="3399123" y="0"/>
          <a:ext cx="3198267" cy="4480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штатная - 3,1 ед. 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9123" y="0"/>
        <a:ext cx="3198267" cy="448013"/>
      </dsp:txXfrm>
    </dsp:sp>
    <dsp:sp modelId="{C86B321E-B65C-4F56-B552-9D3F96459600}">
      <dsp:nvSpPr>
        <dsp:cNvPr id="0" name=""/>
        <dsp:cNvSpPr/>
      </dsp:nvSpPr>
      <dsp:spPr>
        <a:xfrm>
          <a:off x="5748267" y="0"/>
          <a:ext cx="2707304" cy="4480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фактическая – 2,8 ед.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48267" y="0"/>
        <a:ext cx="2707304" cy="44801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CE905B-56D9-4EC0-8C45-65F78E37F13F}">
      <dsp:nvSpPr>
        <dsp:cNvPr id="0" name=""/>
        <dsp:cNvSpPr/>
      </dsp:nvSpPr>
      <dsp:spPr>
        <a:xfrm>
          <a:off x="0" y="0"/>
          <a:ext cx="4245619" cy="448013"/>
        </a:xfrm>
        <a:prstGeom prst="homePlat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Численность в среднем по ЮФО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4245619" cy="448013"/>
      </dsp:txXfrm>
    </dsp:sp>
    <dsp:sp modelId="{04D3B7FE-0398-4267-AE94-5CF773A38B46}">
      <dsp:nvSpPr>
        <dsp:cNvPr id="0" name=""/>
        <dsp:cNvSpPr/>
      </dsp:nvSpPr>
      <dsp:spPr>
        <a:xfrm>
          <a:off x="3399123" y="0"/>
          <a:ext cx="3198267" cy="448013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штатная - 4,5 ед. 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9123" y="0"/>
        <a:ext cx="3198267" cy="448013"/>
      </dsp:txXfrm>
    </dsp:sp>
    <dsp:sp modelId="{C86B321E-B65C-4F56-B552-9D3F96459600}">
      <dsp:nvSpPr>
        <dsp:cNvPr id="0" name=""/>
        <dsp:cNvSpPr/>
      </dsp:nvSpPr>
      <dsp:spPr>
        <a:xfrm>
          <a:off x="5748267" y="0"/>
          <a:ext cx="2707304" cy="448013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фактическая – 4,2 ед.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48267" y="0"/>
        <a:ext cx="2707304" cy="44801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C6DF20-4204-492B-BA5A-96F7F775F968}">
      <dsp:nvSpPr>
        <dsp:cNvPr id="0" name=""/>
        <dsp:cNvSpPr/>
      </dsp:nvSpPr>
      <dsp:spPr>
        <a:xfrm>
          <a:off x="0" y="279"/>
          <a:ext cx="8384191" cy="738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 всех субъектах РФ законодательством субъекта утверждены перечни должностных лиц МКСО, которым предоставлено право составлять протоколы об административных правонарушениях, предусмотренных соответствующими статьями КоАП РФ</a:t>
          </a:r>
        </a:p>
      </dsp:txBody>
      <dsp:txXfrm>
        <a:off x="0" y="279"/>
        <a:ext cx="8384191" cy="73810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A5E4B0-039D-488E-8EED-0066AAF1FC2D}">
      <dsp:nvSpPr>
        <dsp:cNvPr id="0" name=""/>
        <dsp:cNvSpPr/>
      </dsp:nvSpPr>
      <dsp:spPr>
        <a:xfrm rot="10800000">
          <a:off x="949172" y="1417"/>
          <a:ext cx="2894820" cy="8801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0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922 МКСО 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сообщили о наличии опыта участия в совместных мероприятиях </a:t>
          </a:r>
        </a:p>
      </dsp:txBody>
      <dsp:txXfrm rot="10800000">
        <a:off x="949172" y="1417"/>
        <a:ext cx="2894820" cy="880102"/>
      </dsp:txXfrm>
    </dsp:sp>
    <dsp:sp modelId="{06FA3DA4-BC84-43E3-85F0-55F58B0E6260}">
      <dsp:nvSpPr>
        <dsp:cNvPr id="0" name=""/>
        <dsp:cNvSpPr/>
      </dsp:nvSpPr>
      <dsp:spPr>
        <a:xfrm>
          <a:off x="509120" y="1417"/>
          <a:ext cx="880102" cy="88010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E44C2-1A83-4AB1-9BC9-09DDFC39ED4C}">
      <dsp:nvSpPr>
        <dsp:cNvPr id="0" name=""/>
        <dsp:cNvSpPr/>
      </dsp:nvSpPr>
      <dsp:spPr>
        <a:xfrm rot="10800000">
          <a:off x="949172" y="1144237"/>
          <a:ext cx="2894820" cy="8801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0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654 МКСО 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имею опыт участия в параллельных мероприятиях</a:t>
          </a:r>
        </a:p>
      </dsp:txBody>
      <dsp:txXfrm rot="10800000">
        <a:off x="949172" y="1144237"/>
        <a:ext cx="2894820" cy="880102"/>
      </dsp:txXfrm>
    </dsp:sp>
    <dsp:sp modelId="{F20C9EF2-0640-4AE5-8F23-8D59AFE6E594}">
      <dsp:nvSpPr>
        <dsp:cNvPr id="0" name=""/>
        <dsp:cNvSpPr/>
      </dsp:nvSpPr>
      <dsp:spPr>
        <a:xfrm>
          <a:off x="509120" y="1144237"/>
          <a:ext cx="880102" cy="88010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06761-730B-4E99-886E-20AA7300E0A3}">
      <dsp:nvSpPr>
        <dsp:cNvPr id="0" name=""/>
        <dsp:cNvSpPr/>
      </dsp:nvSpPr>
      <dsp:spPr>
        <a:xfrm rot="10800000">
          <a:off x="949172" y="2287057"/>
          <a:ext cx="2894820" cy="88010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10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820 МКСО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 принимали участия в совместных и параллельных мероприятиях</a:t>
          </a:r>
        </a:p>
      </dsp:txBody>
      <dsp:txXfrm rot="10800000">
        <a:off x="949172" y="2287057"/>
        <a:ext cx="2894820" cy="880102"/>
      </dsp:txXfrm>
    </dsp:sp>
    <dsp:sp modelId="{1167ABCF-A126-4B35-BA7E-EBD2593BBF36}">
      <dsp:nvSpPr>
        <dsp:cNvPr id="0" name=""/>
        <dsp:cNvSpPr/>
      </dsp:nvSpPr>
      <dsp:spPr>
        <a:xfrm>
          <a:off x="509120" y="2287057"/>
          <a:ext cx="880102" cy="88010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0.01581</cdr:x>
      <cdr:y>0.16071</cdr:y>
    </cdr:from>
    <cdr:to>
      <cdr:x>0.97188</cdr:x>
      <cdr:y>0.41504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B0C5ACDF-BB8D-48DE-BE77-A4B5C6D2F33B}"/>
            </a:ext>
          </a:extLst>
        </cdr:cNvPr>
        <cdr:cNvSpPr txBox="1"/>
      </cdr:nvSpPr>
      <cdr:spPr>
        <a:xfrm xmlns:a="http://schemas.openxmlformats.org/drawingml/2006/main">
          <a:off x="132946" y="407296"/>
          <a:ext cx="8039633" cy="644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1972 муниципальных образований в ЮФО </a:t>
          </a:r>
        </a:p>
      </cdr:txBody>
    </cdr:sp>
  </cdr:relSizeAnchor>
  <cdr:relSizeAnchor xmlns:cdr="http://schemas.openxmlformats.org/drawingml/2006/chartDrawing">
    <cdr:from>
      <cdr:x>0.05926</cdr:x>
      <cdr:y>0.43641</cdr:y>
    </cdr:from>
    <cdr:to>
      <cdr:x>0.08562</cdr:x>
      <cdr:y>0.56359</cdr:y>
    </cdr:to>
    <cdr:sp macro="" textlink="">
      <cdr:nvSpPr>
        <cdr:cNvPr id="4" name="Стрелка: вниз 3">
          <a:extLst xmlns:a="http://schemas.openxmlformats.org/drawingml/2006/main">
            <a:ext uri="{FF2B5EF4-FFF2-40B4-BE49-F238E27FC236}">
              <a16:creationId xmlns:a16="http://schemas.microsoft.com/office/drawing/2014/main" xmlns="" id="{1E2BC28D-3E2F-4AC3-8DCA-252D5F0773C8}"/>
            </a:ext>
          </a:extLst>
        </cdr:cNvPr>
        <cdr:cNvSpPr/>
      </cdr:nvSpPr>
      <cdr:spPr>
        <a:xfrm xmlns:a="http://schemas.openxmlformats.org/drawingml/2006/main">
          <a:off x="505954" y="1106030"/>
          <a:ext cx="225062" cy="322294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0.41654</cdr:x>
      <cdr:y>0.43414</cdr:y>
    </cdr:from>
    <cdr:to>
      <cdr:x>0.44289</cdr:x>
      <cdr:y>0.5613</cdr:y>
    </cdr:to>
    <cdr:sp macro="" textlink="">
      <cdr:nvSpPr>
        <cdr:cNvPr id="5" name="Стрелка: вниз 4">
          <a:extLst xmlns:a="http://schemas.openxmlformats.org/drawingml/2006/main">
            <a:ext uri="{FF2B5EF4-FFF2-40B4-BE49-F238E27FC236}">
              <a16:creationId xmlns:a16="http://schemas.microsoft.com/office/drawing/2014/main" xmlns="" id="{14F9EE66-A97A-4703-AC50-816C12AD516E}"/>
            </a:ext>
          </a:extLst>
        </cdr:cNvPr>
        <cdr:cNvSpPr/>
      </cdr:nvSpPr>
      <cdr:spPr>
        <a:xfrm xmlns:a="http://schemas.openxmlformats.org/drawingml/2006/main">
          <a:off x="3502724" y="1100270"/>
          <a:ext cx="221579" cy="32226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0.84228</cdr:x>
      <cdr:y>0.43414</cdr:y>
    </cdr:from>
    <cdr:to>
      <cdr:x>0.86864</cdr:x>
      <cdr:y>0.5613</cdr:y>
    </cdr:to>
    <cdr:sp macro="" textlink="">
      <cdr:nvSpPr>
        <cdr:cNvPr id="6" name="Стрелка: вниз 5">
          <a:extLst xmlns:a="http://schemas.openxmlformats.org/drawingml/2006/main">
            <a:ext uri="{FF2B5EF4-FFF2-40B4-BE49-F238E27FC236}">
              <a16:creationId xmlns:a16="http://schemas.microsoft.com/office/drawing/2014/main" xmlns="" id="{14F9EE66-A97A-4703-AC50-816C12AD516E}"/>
            </a:ext>
          </a:extLst>
        </cdr:cNvPr>
        <cdr:cNvSpPr/>
      </cdr:nvSpPr>
      <cdr:spPr>
        <a:xfrm xmlns:a="http://schemas.openxmlformats.org/drawingml/2006/main">
          <a:off x="7082744" y="1100271"/>
          <a:ext cx="221663" cy="32226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0.01659</cdr:x>
      <cdr:y>0.58838</cdr:y>
    </cdr:from>
    <cdr:to>
      <cdr:x>0.10863</cdr:x>
      <cdr:y>0.84271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334FD64D-EE5B-48B8-85AE-66EFDD400B9D}"/>
            </a:ext>
          </a:extLst>
        </cdr:cNvPr>
        <cdr:cNvSpPr txBox="1"/>
      </cdr:nvSpPr>
      <cdr:spPr>
        <a:xfrm xmlns:a="http://schemas.openxmlformats.org/drawingml/2006/main">
          <a:off x="139533" y="1491157"/>
          <a:ext cx="773905" cy="644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181</a:t>
          </a:r>
        </a:p>
        <a:p xmlns:a="http://schemas.openxmlformats.org/drawingml/2006/main">
          <a:pPr algn="ctr"/>
          <a:r>
            <a: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9%</a:t>
          </a:r>
        </a:p>
      </cdr:txBody>
    </cdr:sp>
  </cdr:relSizeAnchor>
  <cdr:relSizeAnchor xmlns:cdr="http://schemas.openxmlformats.org/drawingml/2006/chartDrawing">
    <cdr:from>
      <cdr:x>0.10863</cdr:x>
      <cdr:y>0.59202</cdr:y>
    </cdr:from>
    <cdr:to>
      <cdr:x>0.74424</cdr:x>
      <cdr:y>0.84635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572753A4-3862-433A-98A4-D59FDF32E0A9}"/>
            </a:ext>
          </a:extLst>
        </cdr:cNvPr>
        <cdr:cNvSpPr txBox="1"/>
      </cdr:nvSpPr>
      <cdr:spPr>
        <a:xfrm xmlns:a="http://schemas.openxmlformats.org/drawingml/2006/main">
          <a:off x="913439" y="1500388"/>
          <a:ext cx="5344883" cy="644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1493</a:t>
          </a:r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76</a:t>
          </a:r>
          <a:r>
            <a:rPr lang="ru-RU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ru-RU" sz="1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0.75237</cdr:x>
      <cdr:y>0.59202</cdr:y>
    </cdr:from>
    <cdr:to>
      <cdr:x>0.96408</cdr:x>
      <cdr:y>0.84635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572753A4-3862-433A-98A4-D59FDF32E0A9}"/>
            </a:ext>
          </a:extLst>
        </cdr:cNvPr>
        <cdr:cNvSpPr txBox="1"/>
      </cdr:nvSpPr>
      <cdr:spPr>
        <a:xfrm xmlns:a="http://schemas.openxmlformats.org/drawingml/2006/main">
          <a:off x="6326688" y="1500388"/>
          <a:ext cx="1780325" cy="644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298</a:t>
          </a:r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ru-RU" sz="12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15</a:t>
          </a:r>
          <a:r>
            <a:rPr lang="ru-RU" sz="12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ru-RU" sz="1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0.127</cdr:x>
      <cdr:y>0.09324</cdr:y>
    </cdr:from>
    <cdr:to>
      <cdr:x>0.335</cdr:x>
      <cdr:y>0.09324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xmlns="" id="{9B469920-D05F-42DF-81BC-BC91B97486F1}"/>
            </a:ext>
          </a:extLst>
        </cdr:cNvPr>
        <cdr:cNvCxnSpPr/>
      </cdr:nvCxnSpPr>
      <cdr:spPr>
        <a:xfrm xmlns:a="http://schemas.openxmlformats.org/drawingml/2006/main">
          <a:off x="1085316" y="273087"/>
          <a:ext cx="1777525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</cdr:x>
      <cdr:y>0.13701</cdr:y>
    </cdr:from>
    <cdr:to>
      <cdr:x>0.342</cdr:x>
      <cdr:y>0.42526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xmlns="" id="{9D5293CC-3F0E-4EF4-BCDB-8458D34A6433}"/>
            </a:ext>
          </a:extLst>
        </cdr:cNvPr>
        <cdr:cNvCxnSpPr/>
      </cdr:nvCxnSpPr>
      <cdr:spPr>
        <a:xfrm xmlns:a="http://schemas.openxmlformats.org/drawingml/2006/main" flipV="1">
          <a:off x="2136448" y="383417"/>
          <a:ext cx="786213" cy="806652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</cdr:x>
      <cdr:y>0.21761</cdr:y>
    </cdr:from>
    <cdr:to>
      <cdr:x>0.38</cdr:x>
      <cdr:y>0.37335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9D5293CC-3F0E-4EF4-BCDB-8458D34A6433}"/>
            </a:ext>
          </a:extLst>
        </cdr:cNvPr>
        <cdr:cNvCxnSpPr/>
      </cdr:nvCxnSpPr>
      <cdr:spPr>
        <a:xfrm xmlns:a="http://schemas.openxmlformats.org/drawingml/2006/main" flipV="1">
          <a:off x="3247402" y="608955"/>
          <a:ext cx="1" cy="435835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</cdr:x>
      <cdr:y>0.21455</cdr:y>
    </cdr:from>
    <cdr:to>
      <cdr:x>0.507</cdr:x>
      <cdr:y>0.46179</cdr:y>
    </cdr:to>
    <cdr:cxnSp macro="">
      <cdr:nvCxnSpPr>
        <cdr:cNvPr id="19" name="Прямая со стрелкой 18">
          <a:extLst xmlns:a="http://schemas.openxmlformats.org/drawingml/2006/main">
            <a:ext uri="{FF2B5EF4-FFF2-40B4-BE49-F238E27FC236}">
              <a16:creationId xmlns:a16="http://schemas.microsoft.com/office/drawing/2014/main" xmlns="" id="{82CA9D54-EE05-43D9-81C1-99DC6779FBEC}"/>
            </a:ext>
          </a:extLst>
        </cdr:cNvPr>
        <cdr:cNvCxnSpPr/>
      </cdr:nvCxnSpPr>
      <cdr:spPr>
        <a:xfrm xmlns:a="http://schemas.openxmlformats.org/drawingml/2006/main" flipH="1" flipV="1">
          <a:off x="3418318" y="600409"/>
          <a:ext cx="914400" cy="691887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0.06839</cdr:x>
      <cdr:y>0.82465</cdr:y>
    </cdr:from>
    <cdr:to>
      <cdr:x>0.95524</cdr:x>
      <cdr:y>0.82939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xmlns="" id="{69A966AF-2B26-4701-B206-E7322D04C278}"/>
            </a:ext>
          </a:extLst>
        </cdr:cNvPr>
        <cdr:cNvCxnSpPr/>
      </cdr:nvCxnSpPr>
      <cdr:spPr>
        <a:xfrm xmlns:a="http://schemas.openxmlformats.org/drawingml/2006/main" flipV="1">
          <a:off x="346934" y="2764790"/>
          <a:ext cx="4498639" cy="1589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9C"/>
          </a:solidFill>
        </a:ln>
        <a:effectLst xmlns:a="http://schemas.openxmlformats.org/drawingml/2006/main"/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0.44405</cdr:x>
      <cdr:y>0.29678</cdr:y>
    </cdr:from>
    <cdr:to>
      <cdr:x>0.46907</cdr:x>
      <cdr:y>0.35723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783515" y="994994"/>
          <a:ext cx="213111" cy="202669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9C"/>
        </a:solidFill>
        <a:ln xmlns:a="http://schemas.openxmlformats.org/drawingml/2006/main">
          <a:solidFill>
            <a:srgbClr val="FFC09C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0.46783</cdr:x>
      <cdr:y>0.29642</cdr:y>
    </cdr:from>
    <cdr:to>
      <cdr:x>1</cdr:x>
      <cdr:y>0.42339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86102" y="993798"/>
          <a:ext cx="4534306" cy="425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Доля МКСО, имеющих опыт </a:t>
          </a:r>
          <a:r>
            <a:rPr lang="ru-RU" sz="900" b="1" dirty="0">
              <a:latin typeface="Arial" panose="020B0604020202020204" pitchFamily="34" charset="0"/>
              <a:cs typeface="Arial" panose="020B0604020202020204" pitchFamily="34" charset="0"/>
            </a:rPr>
            <a:t>производства дел об адм. правонарушениях</a:t>
          </a:r>
          <a:r>
            <a:rPr lang="ru-RU" sz="9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%</a:t>
          </a:r>
        </a:p>
      </cdr:txBody>
    </cdr:sp>
  </cdr:relSizeAnchor>
  <cdr:relSizeAnchor xmlns:cdr="http://schemas.openxmlformats.org/drawingml/2006/chartDrawing">
    <cdr:from>
      <cdr:x>0.61073</cdr:x>
      <cdr:y>0.42675</cdr:y>
    </cdr:from>
    <cdr:to>
      <cdr:x>0.94385</cdr:x>
      <cdr:y>0.50718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xmlns="" id="{C31CB4ED-ADC5-451F-AEC3-2E4FA5835913}"/>
            </a:ext>
          </a:extLst>
        </cdr:cNvPr>
        <cdr:cNvSpPr txBox="1"/>
      </cdr:nvSpPr>
      <cdr:spPr>
        <a:xfrm xmlns:a="http://schemas.openxmlformats.org/drawingml/2006/main">
          <a:off x="3098005" y="1430749"/>
          <a:ext cx="1689786" cy="269655"/>
        </a:xfrm>
        <a:prstGeom xmlns:a="http://schemas.openxmlformats.org/drawingml/2006/main" prst="rect">
          <a:avLst/>
        </a:prstGeom>
        <a:solidFill xmlns:a="http://schemas.openxmlformats.org/drawingml/2006/main">
          <a:srgbClr val="FFC09C"/>
        </a:solidFill>
        <a:ln xmlns:a="http://schemas.openxmlformats.org/drawingml/2006/main">
          <a:solidFill>
            <a:srgbClr val="FFC09C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lIns="0" tIns="0" rIns="0" bIns="0" rtlCol="0" anchor="ctr"/>
        <a:lstStyle xmlns:a="http://schemas.openxmlformats.org/drawingml/2006/main"/>
        <a:p xmlns:a="http://schemas.openxmlformats.org/drawingml/2006/main">
          <a:pPr algn="ctr"/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В среднем по РФ - 41,6%</a:t>
          </a:r>
        </a:p>
      </cdr:txBody>
    </cdr:sp>
  </cdr:relSizeAnchor>
  <cdr:relSizeAnchor xmlns:cdr="http://schemas.openxmlformats.org/drawingml/2006/chartDrawing">
    <cdr:from>
      <cdr:x>0.03983</cdr:x>
      <cdr:y>0.01247</cdr:y>
    </cdr:from>
    <cdr:to>
      <cdr:x>0.71104</cdr:x>
      <cdr:y>0.17999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446E346A-F348-446D-843F-45B04B3A541B}"/>
            </a:ext>
          </a:extLst>
        </cdr:cNvPr>
        <cdr:cNvSpPr txBox="1"/>
      </cdr:nvSpPr>
      <cdr:spPr>
        <a:xfrm xmlns:a="http://schemas.openxmlformats.org/drawingml/2006/main">
          <a:off x="263868" y="51743"/>
          <a:ext cx="4447145" cy="695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0.02942</cdr:x>
      <cdr:y>0</cdr:y>
    </cdr:from>
    <cdr:to>
      <cdr:x>0.97058</cdr:x>
      <cdr:y>0.18266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F0389605-77FC-43E5-8498-1FC4C19A48C3}"/>
            </a:ext>
          </a:extLst>
        </cdr:cNvPr>
        <cdr:cNvSpPr txBox="1"/>
      </cdr:nvSpPr>
      <cdr:spPr>
        <a:xfrm xmlns:a="http://schemas.openxmlformats.org/drawingml/2006/main">
          <a:off x="250670" y="0"/>
          <a:ext cx="8019067" cy="612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rgbClr val="04092A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Информация о</a:t>
          </a:r>
          <a:r>
            <a:rPr lang="ru-RU" sz="1400" baseline="0" dirty="0">
              <a:solidFill>
                <a:srgbClr val="04092A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применении мер административной ответственности</a:t>
          </a:r>
          <a:endParaRPr lang="ru-RU" sz="1400" dirty="0">
            <a:solidFill>
              <a:srgbClr val="04092A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0.44302</cdr:x>
      <cdr:y>0.20362</cdr:y>
    </cdr:from>
    <cdr:to>
      <cdr:x>0.4678</cdr:x>
      <cdr:y>0.26407</cdr:y>
    </cdr:to>
    <cdr:sp macro="" textlink="">
      <cdr:nvSpPr>
        <cdr:cNvPr id="9" name="Овал 8">
          <a:extLst xmlns:a="http://schemas.openxmlformats.org/drawingml/2006/main">
            <a:ext uri="{FF2B5EF4-FFF2-40B4-BE49-F238E27FC236}">
              <a16:creationId xmlns:a16="http://schemas.microsoft.com/office/drawing/2014/main" xmlns="" id="{81112D5F-338C-482C-80C0-6BD76CCF0B20}"/>
            </a:ext>
          </a:extLst>
        </cdr:cNvPr>
        <cdr:cNvSpPr/>
      </cdr:nvSpPr>
      <cdr:spPr>
        <a:xfrm xmlns:a="http://schemas.openxmlformats.org/drawingml/2006/main">
          <a:off x="3774723" y="682671"/>
          <a:ext cx="211162" cy="202669"/>
        </a:xfrm>
        <a:prstGeom xmlns:a="http://schemas.openxmlformats.org/drawingml/2006/main" prst="ellipse">
          <a:avLst/>
        </a:prstGeom>
        <a:solidFill xmlns:a="http://schemas.openxmlformats.org/drawingml/2006/main">
          <a:srgbClr val="22EBDF"/>
        </a:solidFill>
        <a:ln xmlns:a="http://schemas.openxmlformats.org/drawingml/2006/main">
          <a:solidFill>
            <a:srgbClr val="22EBDF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0.44311</cdr:x>
      <cdr:y>0.12183</cdr:y>
    </cdr:from>
    <cdr:to>
      <cdr:x>0.4678</cdr:x>
      <cdr:y>0.18228</cdr:y>
    </cdr:to>
    <cdr:sp macro="" textlink="">
      <cdr:nvSpPr>
        <cdr:cNvPr id="10" name="Овал 9">
          <a:extLst xmlns:a="http://schemas.openxmlformats.org/drawingml/2006/main">
            <a:ext uri="{FF2B5EF4-FFF2-40B4-BE49-F238E27FC236}">
              <a16:creationId xmlns:a16="http://schemas.microsoft.com/office/drawing/2014/main" xmlns="" id="{81112D5F-338C-482C-80C0-6BD76CCF0B20}"/>
            </a:ext>
          </a:extLst>
        </cdr:cNvPr>
        <cdr:cNvSpPr/>
      </cdr:nvSpPr>
      <cdr:spPr>
        <a:xfrm xmlns:a="http://schemas.openxmlformats.org/drawingml/2006/main">
          <a:off x="3775486" y="408467"/>
          <a:ext cx="210398" cy="202669"/>
        </a:xfrm>
        <a:prstGeom xmlns:a="http://schemas.openxmlformats.org/drawingml/2006/main" prst="ellipse">
          <a:avLst/>
        </a:prstGeom>
        <a:solidFill xmlns:a="http://schemas.openxmlformats.org/drawingml/2006/main">
          <a:srgbClr val="4550A0"/>
        </a:solidFill>
        <a:ln xmlns:a="http://schemas.openxmlformats.org/drawingml/2006/main">
          <a:solidFill>
            <a:srgbClr val="4550A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0.46607</cdr:x>
      <cdr:y>0.18994</cdr:y>
    </cdr:from>
    <cdr:to>
      <cdr:x>0.9862</cdr:x>
      <cdr:y>0.24667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1146157D-E7DD-43D3-8F2D-81C8524A2AE0}"/>
            </a:ext>
          </a:extLst>
        </cdr:cNvPr>
        <cdr:cNvSpPr txBox="1"/>
      </cdr:nvSpPr>
      <cdr:spPr>
        <a:xfrm xmlns:a="http://schemas.openxmlformats.org/drawingml/2006/main">
          <a:off x="3971111" y="636809"/>
          <a:ext cx="4431722" cy="190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Кол-во МКСО, имеющих опыт производства дел об адм. правонарушениях, ед.</a:t>
          </a:r>
        </a:p>
      </cdr:txBody>
    </cdr:sp>
  </cdr:relSizeAnchor>
  <cdr:relSizeAnchor xmlns:cdr="http://schemas.openxmlformats.org/drawingml/2006/chartDrawing">
    <cdr:from>
      <cdr:x>0.4647</cdr:x>
      <cdr:y>0.11468</cdr:y>
    </cdr:from>
    <cdr:to>
      <cdr:x>0.96227</cdr:x>
      <cdr:y>0.17141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1146157D-E7DD-43D3-8F2D-81C8524A2AE0}"/>
            </a:ext>
          </a:extLst>
        </cdr:cNvPr>
        <cdr:cNvSpPr txBox="1"/>
      </cdr:nvSpPr>
      <cdr:spPr>
        <a:xfrm xmlns:a="http://schemas.openxmlformats.org/drawingml/2006/main">
          <a:off x="2357251" y="384483"/>
          <a:ext cx="2523975" cy="190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Кол-во МКСО, сведения по которым представлены, ед.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302823" cy="33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6" tIns="44104" rIns="88206" bIns="4410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187" y="2"/>
            <a:ext cx="4302823" cy="33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6" tIns="44104" rIns="88206" bIns="4410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F1DF5B-5A42-48FE-8017-F1370F3DE641}" type="datetimeFigureOut">
              <a:rPr lang="ru-RU"/>
              <a:pPr>
                <a:defRPr/>
              </a:pPr>
              <a:t>30.07.2021</a:t>
            </a:fld>
            <a:endParaRPr lang="ru-RU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7108"/>
            <a:ext cx="4302823" cy="33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6" tIns="44104" rIns="88206" bIns="4410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187" y="6457108"/>
            <a:ext cx="4302823" cy="33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6" tIns="44104" rIns="88206" bIns="4410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4A7303-F20B-49C1-A528-49442D4D0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5102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2823" cy="33951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187" y="2"/>
            <a:ext cx="4302823" cy="33951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86AA1B-C96A-4696-BD42-1611A64B1CBE}" type="datetimeFigureOut">
              <a:rPr lang="ru-RU"/>
              <a:pPr>
                <a:defRPr/>
              </a:pPr>
              <a:t>30.07.2021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1937" y="3228555"/>
            <a:ext cx="7944355" cy="3058795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7108"/>
            <a:ext cx="4302823" cy="33951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187" y="6457108"/>
            <a:ext cx="4302823" cy="33951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F07988-4A47-407C-BC8B-9D0EEC6B2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739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F07988-4A47-407C-BC8B-9D0EEC6B26D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188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F07988-4A47-407C-BC8B-9D0EEC6B26D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210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F07988-4A47-407C-BC8B-9D0EEC6B26D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602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F07988-4A47-407C-BC8B-9D0EEC6B26D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132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F07988-4A47-407C-BC8B-9D0EEC6B26D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640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F07988-4A47-407C-BC8B-9D0EEC6B26D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079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F07988-4A47-407C-BC8B-9D0EEC6B26D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796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F07988-4A47-407C-BC8B-9D0EEC6B26D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4388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F07988-4A47-407C-BC8B-9D0EEC6B26D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506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F07988-4A47-407C-BC8B-9D0EEC6B26D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549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F07988-4A47-407C-BC8B-9D0EEC6B26D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142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F07988-4A47-407C-BC8B-9D0EEC6B26D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8589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07988-4A47-407C-BC8B-9D0EEC6B26D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267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07988-4A47-407C-BC8B-9D0EEC6B26D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575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07988-4A47-407C-BC8B-9D0EEC6B26D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71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07988-4A47-407C-BC8B-9D0EEC6B26D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8713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07988-4A47-407C-BC8B-9D0EEC6B26D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101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F07988-4A47-407C-BC8B-9D0EEC6B26D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8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92FFEF-D7E6-42B0-9441-21FFF46AD4EB}" type="datetime1">
              <a:rPr lang="en-US" smtClean="0"/>
              <a:pPr>
                <a:defRPr/>
              </a:pPr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E9FD4-2238-485B-B892-3B8A2A0FC4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984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657B28-A5FF-492E-B337-4B4F0425E088}" type="datetime1">
              <a:rPr lang="en-US" smtClean="0"/>
              <a:pPr>
                <a:defRPr/>
              </a:pPr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8AE18-9A12-429B-AFAC-99CC30976A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59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42B1D-0F11-45CF-9735-31F1DB066A72}" type="datetime1">
              <a:rPr lang="en-US" smtClean="0"/>
              <a:pPr>
                <a:defRPr/>
              </a:pPr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4C745-49AF-4762-B2A7-71C226F568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45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B0CCF-976B-4840-A64D-5999875D5126}" type="datetime1">
              <a:rPr lang="en-US" smtClean="0"/>
              <a:pPr>
                <a:defRPr/>
              </a:pPr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E5F9C-C7B0-45DA-B783-AA9611217F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42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C449BC-55E3-48C0-A66F-331A833BD496}" type="datetime1">
              <a:rPr lang="en-US" smtClean="0"/>
              <a:pPr>
                <a:defRPr/>
              </a:pPr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FCDAD-88DA-4EE5-87F2-97A388A44D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672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13BF60-24AA-4FEE-8F69-EA6F1E197477}" type="datetime1">
              <a:rPr lang="en-US" smtClean="0"/>
              <a:pPr>
                <a:defRPr/>
              </a:pPr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9A7D-313A-4301-8243-8BA6464E83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340952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13BF60-24AA-4FEE-8F69-EA6F1E197477}" type="datetime1">
              <a:rPr lang="en-US" smtClean="0"/>
              <a:pPr>
                <a:defRPr/>
              </a:pPr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9A7D-313A-4301-8243-8BA6464E83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960384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C83424-BF4A-4161-9259-75D68FCF6C19}" type="datetime1">
              <a:rPr lang="en-US" smtClean="0"/>
              <a:pPr>
                <a:defRPr/>
              </a:pPr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EEE47-9B51-452C-9C23-B0E2A0D82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85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6D07D0-CCAE-4C1F-A8F5-D676BB9FE740}" type="datetime1">
              <a:rPr lang="en-US" smtClean="0"/>
              <a:pPr>
                <a:defRPr/>
              </a:pPr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A2A7D-09BD-4AC3-BF59-EB4F86B721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25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971A1-A210-4158-855D-B90F3FF79795}" type="datetime1">
              <a:rPr lang="en-US" smtClean="0"/>
              <a:pPr>
                <a:defRPr/>
              </a:pPr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1F1F-0928-41F4-B3BA-E37F9D180B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64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2B238-4509-48EE-98E9-49E25E1D3A6F}" type="datetime1">
              <a:rPr lang="en-US" smtClean="0"/>
              <a:pPr>
                <a:defRPr/>
              </a:pPr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07665-846A-4058-8635-63225A59D3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9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13BF60-24AA-4FEE-8F69-EA6F1E197477}" type="datetime1">
              <a:rPr lang="en-US" smtClean="0"/>
              <a:pPr>
                <a:defRPr/>
              </a:pPr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719A7D-313A-4301-8243-8BA6464E83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163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chart" Target="../charts/chart7.xml"/><Relationship Id="rId9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8.svg"/><Relationship Id="rId18" Type="http://schemas.openxmlformats.org/officeDocument/2006/relationships/image" Target="../media/image36.png"/><Relationship Id="rId3" Type="http://schemas.openxmlformats.org/officeDocument/2006/relationships/image" Target="../media/image5.png"/><Relationship Id="rId21" Type="http://schemas.openxmlformats.org/officeDocument/2006/relationships/image" Target="../media/image38.png"/><Relationship Id="rId7" Type="http://schemas.openxmlformats.org/officeDocument/2006/relationships/image" Target="../media/image32.svg"/><Relationship Id="rId12" Type="http://schemas.openxmlformats.org/officeDocument/2006/relationships/image" Target="../media/image33.png"/><Relationship Id="rId17" Type="http://schemas.openxmlformats.org/officeDocument/2006/relationships/image" Target="../media/image42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32.png"/><Relationship Id="rId19" Type="http://schemas.openxmlformats.org/officeDocument/2006/relationships/image" Target="../media/image44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4.png"/><Relationship Id="rId22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png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4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11" Type="http://schemas.microsoft.com/office/2007/relationships/diagramDrawing" Target="../diagrams/drawing2.xml"/><Relationship Id="rId5" Type="http://schemas.openxmlformats.org/officeDocument/2006/relationships/chart" Target="../charts/chart1.xml"/><Relationship Id="rId10" Type="http://schemas.openxmlformats.org/officeDocument/2006/relationships/diagramColors" Target="../diagrams/colors2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Layout" Target="../diagrams/layout4.xml"/><Relationship Id="rId5" Type="http://schemas.openxmlformats.org/officeDocument/2006/relationships/diagramLayout" Target="../diagrams/layout3.xml"/><Relationship Id="rId10" Type="http://schemas.openxmlformats.org/officeDocument/2006/relationships/diagramData" Target="../diagrams/data4.xml"/><Relationship Id="rId4" Type="http://schemas.openxmlformats.org/officeDocument/2006/relationships/diagramData" Target="../diagrams/data3.xml"/><Relationship Id="rId9" Type="http://schemas.openxmlformats.org/officeDocument/2006/relationships/chart" Target="../charts/chart3.xml"/><Relationship Id="rId14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chart" Target="../charts/chart4.xml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chart" Target="../charts/chart6.xml"/><Relationship Id="rId4" Type="http://schemas.openxmlformats.org/officeDocument/2006/relationships/diagramData" Target="../diagrams/data7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69EF1E3D-F08C-480B-AA67-43F6CD4053D8}"/>
              </a:ext>
            </a:extLst>
          </p:cNvPr>
          <p:cNvSpPr txBox="1">
            <a:spLocks/>
          </p:cNvSpPr>
          <p:nvPr/>
        </p:nvSpPr>
        <p:spPr bwMode="auto">
          <a:xfrm>
            <a:off x="1674096" y="1550942"/>
            <a:ext cx="7349983" cy="2181279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rgbClr val="143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Актуальные вопросы деятельности муниципальных контрольно-счетных органов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B10A4F8-5295-4C11-826B-23BC04BD7A60}"/>
              </a:ext>
            </a:extLst>
          </p:cNvPr>
          <p:cNvSpPr/>
          <p:nvPr/>
        </p:nvSpPr>
        <p:spPr>
          <a:xfrm>
            <a:off x="1674096" y="3732221"/>
            <a:ext cx="7201499" cy="11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отделения СКСО в Северо-Западном федеральном округе,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комиссии СКСО по совершенствованию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внешнего финансового контроля на муниципальном уровне,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Контрольно-счетной палаты Вологодской области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Карнакова Ирина Валериевна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1D975B-DE11-4570-8DB2-803C835CEB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55526"/>
            <a:ext cx="1278560" cy="12785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927C3DE-465F-4411-8D0D-D2FF41534F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4923" y="728527"/>
            <a:ext cx="2383541" cy="6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4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0FC0D38D-BCD9-4851-9012-BA8D97424648}"/>
              </a:ext>
            </a:extLst>
          </p:cNvPr>
          <p:cNvSpPr/>
          <p:nvPr/>
        </p:nvSpPr>
        <p:spPr>
          <a:xfrm>
            <a:off x="2842846" y="415780"/>
            <a:ext cx="6224741" cy="4625328"/>
          </a:xfrm>
          <a:prstGeom prst="rect">
            <a:avLst/>
          </a:prstGeom>
          <a:solidFill>
            <a:srgbClr val="5B9BD5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xmlns="" id="{B6C3C548-689C-465F-B540-07D6A30B6CAF}"/>
              </a:ext>
            </a:extLst>
          </p:cNvPr>
          <p:cNvSpPr/>
          <p:nvPr/>
        </p:nvSpPr>
        <p:spPr>
          <a:xfrm>
            <a:off x="107504" y="426176"/>
            <a:ext cx="2735343" cy="4614932"/>
          </a:xfrm>
          <a:prstGeom prst="homePlate">
            <a:avLst>
              <a:gd name="adj" fmla="val 1470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Сбор информации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8704"/>
            <a:ext cx="9144000" cy="32712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деятельности комиссии за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2017-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годы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86600" y="4903612"/>
            <a:ext cx="2057400" cy="273844"/>
          </a:xfrm>
        </p:spPr>
        <p:txBody>
          <a:bodyPr/>
          <a:lstStyle/>
          <a:p>
            <a:pPr>
              <a:defRPr/>
            </a:pPr>
            <a:fld id="{5F9E5F9C-C7B0-45DA-B783-AA9611217F9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5995D2F-D137-44B3-B3B4-46034EFD56E1}"/>
              </a:ext>
            </a:extLst>
          </p:cNvPr>
          <p:cNvSpPr/>
          <p:nvPr/>
        </p:nvSpPr>
        <p:spPr>
          <a:xfrm>
            <a:off x="334377" y="648620"/>
            <a:ext cx="8784976" cy="4392488"/>
          </a:xfrm>
          <a:prstGeom prst="rect">
            <a:avLst/>
          </a:prstGeom>
          <a:ln>
            <a:noFill/>
          </a:ln>
        </p:spPr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42D95B95-EC37-4123-8839-86BE0CDC493D}"/>
              </a:ext>
            </a:extLst>
          </p:cNvPr>
          <p:cNvSpPr/>
          <p:nvPr/>
        </p:nvSpPr>
        <p:spPr>
          <a:xfrm>
            <a:off x="3114460" y="537440"/>
            <a:ext cx="448104" cy="4320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l="-4967" t="268" r="-4967" b="268"/>
            </a:stretch>
          </a:blipFill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F0C5D774-1E61-46DB-8BBE-551A15B0E134}"/>
              </a:ext>
            </a:extLst>
          </p:cNvPr>
          <p:cNvSpPr/>
          <p:nvPr/>
        </p:nvSpPr>
        <p:spPr>
          <a:xfrm>
            <a:off x="3114325" y="2174648"/>
            <a:ext cx="432000" cy="432000"/>
          </a:xfrm>
          <a:prstGeom prst="ellipse">
            <a:avLst/>
          </a:prstGeom>
          <a:blipFill>
            <a:blip r:embed="rId4" cstate="print"/>
            <a:srcRect/>
            <a:stretch>
              <a:fillRect l="-24000" r="-24000"/>
            </a:stretch>
          </a:blipFill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50000"/>
              <a:hueOff val="-1836089"/>
              <a:satOff val="-3844"/>
              <a:lumOff val="264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BE2078E9-89C4-405F-8ACF-4915199A8504}"/>
              </a:ext>
            </a:extLst>
          </p:cNvPr>
          <p:cNvSpPr/>
          <p:nvPr/>
        </p:nvSpPr>
        <p:spPr>
          <a:xfrm>
            <a:off x="3118539" y="1086798"/>
            <a:ext cx="448104" cy="43200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5000" r="-25000"/>
            </a:stretch>
          </a:blipFill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50000"/>
              <a:hueOff val="-3672177"/>
              <a:satOff val="-7688"/>
              <a:lumOff val="528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DAB928E8-534A-4784-883D-375A61056626}"/>
              </a:ext>
            </a:extLst>
          </p:cNvPr>
          <p:cNvSpPr/>
          <p:nvPr/>
        </p:nvSpPr>
        <p:spPr>
          <a:xfrm>
            <a:off x="3615891" y="538336"/>
            <a:ext cx="5306317" cy="430208"/>
          </a:xfrm>
          <a:custGeom>
            <a:avLst/>
            <a:gdLst>
              <a:gd name="connsiteX0" fmla="*/ 0 w 5115618"/>
              <a:gd name="connsiteY0" fmla="*/ 0 h 738247"/>
              <a:gd name="connsiteX1" fmla="*/ 5115618 w 5115618"/>
              <a:gd name="connsiteY1" fmla="*/ 0 h 738247"/>
              <a:gd name="connsiteX2" fmla="*/ 5115618 w 5115618"/>
              <a:gd name="connsiteY2" fmla="*/ 738247 h 738247"/>
              <a:gd name="connsiteX3" fmla="*/ 0 w 5115618"/>
              <a:gd name="connsiteY3" fmla="*/ 738247 h 738247"/>
              <a:gd name="connsiteX4" fmla="*/ 0 w 5115618"/>
              <a:gd name="connsiteY4" fmla="*/ 0 h 73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5618" h="738247">
                <a:moveTo>
                  <a:pt x="0" y="0"/>
                </a:moveTo>
                <a:lnTo>
                  <a:pt x="5115618" y="0"/>
                </a:lnTo>
                <a:lnTo>
                  <a:pt x="5115618" y="738247"/>
                </a:lnTo>
                <a:lnTo>
                  <a:pt x="0" y="7382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17780" rIns="35560" bIns="1778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1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Аналитические записки о создании и деятельности КСО муниципальных образований в субъектах РФ в 2015-201</a:t>
            </a:r>
            <a:r>
              <a:rPr lang="en-US" sz="11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1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годах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C1888B06-5B93-4C6F-88C3-CE4365ED4689}"/>
              </a:ext>
            </a:extLst>
          </p:cNvPr>
          <p:cNvSpPr/>
          <p:nvPr/>
        </p:nvSpPr>
        <p:spPr>
          <a:xfrm>
            <a:off x="3122078" y="4381153"/>
            <a:ext cx="432000" cy="432000"/>
          </a:xfrm>
          <a:prstGeom prst="ellipse">
            <a:avLst/>
          </a:prstGeom>
          <a:blipFill>
            <a:blip r:embed="rId6" cstate="print"/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50000"/>
              <a:hueOff val="-5508266"/>
              <a:satOff val="-11531"/>
              <a:lumOff val="792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xmlns="" id="{8C8DCD97-501E-47F7-838E-B0D5EBA53875}"/>
              </a:ext>
            </a:extLst>
          </p:cNvPr>
          <p:cNvSpPr/>
          <p:nvPr/>
        </p:nvSpPr>
        <p:spPr>
          <a:xfrm>
            <a:off x="3621398" y="4342437"/>
            <a:ext cx="5260594" cy="546053"/>
          </a:xfrm>
          <a:custGeom>
            <a:avLst/>
            <a:gdLst>
              <a:gd name="connsiteX0" fmla="*/ 0 w 5115618"/>
              <a:gd name="connsiteY0" fmla="*/ 0 h 738247"/>
              <a:gd name="connsiteX1" fmla="*/ 5115618 w 5115618"/>
              <a:gd name="connsiteY1" fmla="*/ 0 h 738247"/>
              <a:gd name="connsiteX2" fmla="*/ 5115618 w 5115618"/>
              <a:gd name="connsiteY2" fmla="*/ 738247 h 738247"/>
              <a:gd name="connsiteX3" fmla="*/ 0 w 5115618"/>
              <a:gd name="connsiteY3" fmla="*/ 738247 h 738247"/>
              <a:gd name="connsiteX4" fmla="*/ 0 w 5115618"/>
              <a:gd name="connsiteY4" fmla="*/ 0 h 73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5618" h="738247">
                <a:moveTo>
                  <a:pt x="0" y="0"/>
                </a:moveTo>
                <a:lnTo>
                  <a:pt x="5115618" y="0"/>
                </a:lnTo>
                <a:lnTo>
                  <a:pt x="5115618" y="738247"/>
                </a:lnTo>
                <a:lnTo>
                  <a:pt x="0" y="7382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17780" rIns="35560" bIns="1778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1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Анализ практики организации и проведения совместных и параллельных мероприятий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E6E958AF-A70A-4049-B26F-5F6FEF11E484}"/>
              </a:ext>
            </a:extLst>
          </p:cNvPr>
          <p:cNvSpPr/>
          <p:nvPr/>
        </p:nvSpPr>
        <p:spPr>
          <a:xfrm>
            <a:off x="3122925" y="1630260"/>
            <a:ext cx="448104" cy="432000"/>
          </a:xfrm>
          <a:prstGeom prst="ellipse">
            <a:avLst/>
          </a:prstGeom>
          <a:blipFill>
            <a:blip r:embed="rId7" cstate="print"/>
            <a:srcRect/>
            <a:stretch>
              <a:fillRect l="-13000" r="-13000"/>
            </a:stretch>
          </a:blipFill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50000"/>
              <a:hueOff val="-7344354"/>
              <a:satOff val="-15375"/>
              <a:lumOff val="105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43852495-9DFA-4BA8-9994-78C7E11A78F6}"/>
              </a:ext>
            </a:extLst>
          </p:cNvPr>
          <p:cNvSpPr/>
          <p:nvPr/>
        </p:nvSpPr>
        <p:spPr>
          <a:xfrm>
            <a:off x="3621398" y="1601806"/>
            <a:ext cx="5446190" cy="488907"/>
          </a:xfrm>
          <a:custGeom>
            <a:avLst/>
            <a:gdLst>
              <a:gd name="connsiteX0" fmla="*/ 0 w 5115618"/>
              <a:gd name="connsiteY0" fmla="*/ 0 h 738247"/>
              <a:gd name="connsiteX1" fmla="*/ 5115618 w 5115618"/>
              <a:gd name="connsiteY1" fmla="*/ 0 h 738247"/>
              <a:gd name="connsiteX2" fmla="*/ 5115618 w 5115618"/>
              <a:gd name="connsiteY2" fmla="*/ 738247 h 738247"/>
              <a:gd name="connsiteX3" fmla="*/ 0 w 5115618"/>
              <a:gd name="connsiteY3" fmla="*/ 738247 h 738247"/>
              <a:gd name="connsiteX4" fmla="*/ 0 w 5115618"/>
              <a:gd name="connsiteY4" fmla="*/ 0 h 73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5618" h="738247">
                <a:moveTo>
                  <a:pt x="0" y="0"/>
                </a:moveTo>
                <a:lnTo>
                  <a:pt x="5115618" y="0"/>
                </a:lnTo>
                <a:lnTo>
                  <a:pt x="5115618" y="738247"/>
                </a:lnTo>
                <a:lnTo>
                  <a:pt x="0" y="7382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17780" rIns="35560" bIns="1778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1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Анализ практики применения КСО муниципальных образований Кодекса РФ об административных правонарушениях за 2016 и 2019 годы</a:t>
            </a:r>
          </a:p>
        </p:txBody>
      </p:sp>
      <p:sp>
        <p:nvSpPr>
          <p:cNvPr id="5" name="Звезда: 8 точек 4">
            <a:extLst>
              <a:ext uri="{FF2B5EF4-FFF2-40B4-BE49-F238E27FC236}">
                <a16:creationId xmlns:a16="http://schemas.microsoft.com/office/drawing/2014/main" xmlns="" id="{6D7BB3E6-BAB0-47A7-9BC6-8C180F2201E5}"/>
              </a:ext>
            </a:extLst>
          </p:cNvPr>
          <p:cNvSpPr/>
          <p:nvPr/>
        </p:nvSpPr>
        <p:spPr>
          <a:xfrm>
            <a:off x="216721" y="1065203"/>
            <a:ext cx="864096" cy="86409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B8581D-89A0-4450-BA83-DEF572617A86}"/>
              </a:ext>
            </a:extLst>
          </p:cNvPr>
          <p:cNvSpPr txBox="1"/>
          <p:nvPr/>
        </p:nvSpPr>
        <p:spPr>
          <a:xfrm>
            <a:off x="1055079" y="1323542"/>
            <a:ext cx="1528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субъекта РФ</a:t>
            </a:r>
          </a:p>
        </p:txBody>
      </p:sp>
      <p:sp>
        <p:nvSpPr>
          <p:cNvPr id="24" name="Звезда: 8 точек 23">
            <a:extLst>
              <a:ext uri="{FF2B5EF4-FFF2-40B4-BE49-F238E27FC236}">
                <a16:creationId xmlns:a16="http://schemas.microsoft.com/office/drawing/2014/main" xmlns="" id="{C94F80CA-50B7-49C2-9686-95188873A38F}"/>
              </a:ext>
            </a:extLst>
          </p:cNvPr>
          <p:cNvSpPr/>
          <p:nvPr/>
        </p:nvSpPr>
        <p:spPr>
          <a:xfrm>
            <a:off x="216721" y="2128231"/>
            <a:ext cx="864096" cy="86409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2181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35F71E5-0E1E-45E2-A79A-94E60E4C1548}"/>
              </a:ext>
            </a:extLst>
          </p:cNvPr>
          <p:cNvSpPr txBox="1"/>
          <p:nvPr/>
        </p:nvSpPr>
        <p:spPr>
          <a:xfrm>
            <a:off x="1060254" y="2378683"/>
            <a:ext cx="1646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МКСО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D014FAF-AEAB-46F9-911C-1965666C2C72}"/>
              </a:ext>
            </a:extLst>
          </p:cNvPr>
          <p:cNvSpPr txBox="1"/>
          <p:nvPr/>
        </p:nvSpPr>
        <p:spPr>
          <a:xfrm>
            <a:off x="1080817" y="3433825"/>
            <a:ext cx="1528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показателей</a:t>
            </a:r>
          </a:p>
        </p:txBody>
      </p:sp>
      <p:sp>
        <p:nvSpPr>
          <p:cNvPr id="28" name="Звезда: 8 точек 27">
            <a:extLst>
              <a:ext uri="{FF2B5EF4-FFF2-40B4-BE49-F238E27FC236}">
                <a16:creationId xmlns:a16="http://schemas.microsoft.com/office/drawing/2014/main" xmlns="" id="{0BB5A322-AC43-45C7-A3A2-75D4606547DC}"/>
              </a:ext>
            </a:extLst>
          </p:cNvPr>
          <p:cNvSpPr/>
          <p:nvPr/>
        </p:nvSpPr>
        <p:spPr>
          <a:xfrm>
            <a:off x="216721" y="3193828"/>
            <a:ext cx="864096" cy="86409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DC61AFD4-8350-4B1E-B90D-4C616FB49A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704"/>
            <a:ext cx="448013" cy="448013"/>
          </a:xfrm>
          <a:prstGeom prst="rect">
            <a:avLst/>
          </a:prstGeom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8FD43CDE-F04F-427D-BFB1-0CAEAA204F2A}"/>
              </a:ext>
            </a:extLst>
          </p:cNvPr>
          <p:cNvSpPr/>
          <p:nvPr/>
        </p:nvSpPr>
        <p:spPr>
          <a:xfrm>
            <a:off x="3135032" y="3279633"/>
            <a:ext cx="432000" cy="432000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50000"/>
              <a:hueOff val="-5508266"/>
              <a:satOff val="-11531"/>
              <a:lumOff val="792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xmlns="" id="{9A3A5E20-57CE-454F-95C7-D7F606E302FD}"/>
              </a:ext>
            </a:extLst>
          </p:cNvPr>
          <p:cNvSpPr/>
          <p:nvPr/>
        </p:nvSpPr>
        <p:spPr>
          <a:xfrm>
            <a:off x="3624795" y="3212796"/>
            <a:ext cx="5306317" cy="565523"/>
          </a:xfrm>
          <a:custGeom>
            <a:avLst/>
            <a:gdLst>
              <a:gd name="connsiteX0" fmla="*/ 0 w 5115618"/>
              <a:gd name="connsiteY0" fmla="*/ 0 h 738247"/>
              <a:gd name="connsiteX1" fmla="*/ 5115618 w 5115618"/>
              <a:gd name="connsiteY1" fmla="*/ 0 h 738247"/>
              <a:gd name="connsiteX2" fmla="*/ 5115618 w 5115618"/>
              <a:gd name="connsiteY2" fmla="*/ 738247 h 738247"/>
              <a:gd name="connsiteX3" fmla="*/ 0 w 5115618"/>
              <a:gd name="connsiteY3" fmla="*/ 738247 h 738247"/>
              <a:gd name="connsiteX4" fmla="*/ 0 w 5115618"/>
              <a:gd name="connsiteY4" fmla="*/ 0 h 73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5618" h="738247">
                <a:moveTo>
                  <a:pt x="0" y="0"/>
                </a:moveTo>
                <a:lnTo>
                  <a:pt x="5115618" y="0"/>
                </a:lnTo>
                <a:lnTo>
                  <a:pt x="5115618" y="738247"/>
                </a:lnTo>
                <a:lnTo>
                  <a:pt x="0" y="7382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17780" rIns="35560" bIns="1778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1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Аналитическая записка о практике осуществления КСО муниципальных районов и городских округов полномочий в сфере противодействия коррупции 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B7A24F4D-CA03-4700-B944-B1476D658979}"/>
              </a:ext>
            </a:extLst>
          </p:cNvPr>
          <p:cNvSpPr/>
          <p:nvPr/>
        </p:nvSpPr>
        <p:spPr>
          <a:xfrm>
            <a:off x="3138581" y="3828991"/>
            <a:ext cx="432000" cy="432000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3000" r="-13000"/>
            </a:stretch>
          </a:blipFill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50000"/>
              <a:hueOff val="-7344354"/>
              <a:satOff val="-15375"/>
              <a:lumOff val="105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xmlns="" id="{6155859B-5E3A-49B8-A156-518FB1003A11}"/>
              </a:ext>
            </a:extLst>
          </p:cNvPr>
          <p:cNvSpPr/>
          <p:nvPr/>
        </p:nvSpPr>
        <p:spPr>
          <a:xfrm>
            <a:off x="3615891" y="3785880"/>
            <a:ext cx="5306317" cy="503500"/>
          </a:xfrm>
          <a:custGeom>
            <a:avLst/>
            <a:gdLst>
              <a:gd name="connsiteX0" fmla="*/ 0 w 5115618"/>
              <a:gd name="connsiteY0" fmla="*/ 0 h 738247"/>
              <a:gd name="connsiteX1" fmla="*/ 5115618 w 5115618"/>
              <a:gd name="connsiteY1" fmla="*/ 0 h 738247"/>
              <a:gd name="connsiteX2" fmla="*/ 5115618 w 5115618"/>
              <a:gd name="connsiteY2" fmla="*/ 738247 h 738247"/>
              <a:gd name="connsiteX3" fmla="*/ 0 w 5115618"/>
              <a:gd name="connsiteY3" fmla="*/ 738247 h 738247"/>
              <a:gd name="connsiteX4" fmla="*/ 0 w 5115618"/>
              <a:gd name="connsiteY4" fmla="*/ 0 h 73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5618" h="738247">
                <a:moveTo>
                  <a:pt x="0" y="0"/>
                </a:moveTo>
                <a:lnTo>
                  <a:pt x="5115618" y="0"/>
                </a:lnTo>
                <a:lnTo>
                  <a:pt x="5115618" y="738247"/>
                </a:lnTo>
                <a:lnTo>
                  <a:pt x="0" y="7382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17780" rIns="35560" bIns="1778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1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Обзор практики применения стандартов внешнего муниципального финансового контроля в деятельности КСО муниципальных образований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A3EFBFA-7F94-4CE9-B035-43CD5C8FB38C}"/>
              </a:ext>
            </a:extLst>
          </p:cNvPr>
          <p:cNvSpPr txBox="1"/>
          <p:nvPr/>
        </p:nvSpPr>
        <p:spPr>
          <a:xfrm>
            <a:off x="3576934" y="1101809"/>
            <a:ext cx="53495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kern="1200" dirty="0">
                <a:latin typeface="Arial" panose="020B0604020202020204" pitchFamily="34" charset="0"/>
                <a:cs typeface="Arial" panose="020B0604020202020204" pitchFamily="34" charset="0"/>
              </a:rPr>
              <a:t>Анализ практики осуществления контрольно-счетными органами муниципальных образований аудита в сфере закупок за 2016 год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909A7A4-5988-4844-BD88-39FC2C92E314}"/>
              </a:ext>
            </a:extLst>
          </p:cNvPr>
          <p:cNvSpPr txBox="1"/>
          <p:nvPr/>
        </p:nvSpPr>
        <p:spPr>
          <a:xfrm>
            <a:off x="3554078" y="2167677"/>
            <a:ext cx="55057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применения инспекторским составом контрольно-счетных органов муниципальных образований Классификатора нарушений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A45DA8E-FE32-4590-9B43-5C208699C759}"/>
              </a:ext>
            </a:extLst>
          </p:cNvPr>
          <p:cNvSpPr txBox="1"/>
          <p:nvPr/>
        </p:nvSpPr>
        <p:spPr>
          <a:xfrm>
            <a:off x="3554078" y="2696128"/>
            <a:ext cx="53063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практики деятельности региональных объединений контрольно-счетных органов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1012F4FF-97CA-4F07-BC3F-857FBF889871}"/>
              </a:ext>
            </a:extLst>
          </p:cNvPr>
          <p:cNvSpPr/>
          <p:nvPr/>
        </p:nvSpPr>
        <p:spPr>
          <a:xfrm>
            <a:off x="3106489" y="2724006"/>
            <a:ext cx="448104" cy="432000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4967" t="268" r="-4967" b="268"/>
            </a:stretch>
          </a:blipFill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130475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практики применения КоАП РФ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pPr>
              <a:defRPr/>
            </a:pPr>
            <a:fld id="{5F9E5F9C-C7B0-45DA-B783-AA9611217F9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BE86BD3F-6CFE-4445-A591-60BF25F2C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17"/>
            <a:ext cx="448013" cy="448013"/>
          </a:xfrm>
          <a:prstGeom prst="rect">
            <a:avLst/>
          </a:prstGeom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BD509DD4-B529-4D62-A4E1-646A8D264E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78593792"/>
              </p:ext>
            </p:extLst>
          </p:nvPr>
        </p:nvGraphicFramePr>
        <p:xfrm>
          <a:off x="311796" y="1653908"/>
          <a:ext cx="8520408" cy="335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51E66B08-822D-4A98-844D-778667832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22656852"/>
              </p:ext>
            </p:extLst>
          </p:nvPr>
        </p:nvGraphicFramePr>
        <p:xfrm>
          <a:off x="379904" y="592298"/>
          <a:ext cx="8384191" cy="73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00477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совместных и параллельных мероприятий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pPr>
              <a:defRPr/>
            </a:pPr>
            <a:fld id="{5F9E5F9C-C7B0-45DA-B783-AA9611217F9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32" name="Схема 31">
            <a:extLst>
              <a:ext uri="{FF2B5EF4-FFF2-40B4-BE49-F238E27FC236}">
                <a16:creationId xmlns:a16="http://schemas.microsoft.com/office/drawing/2014/main" xmlns="" id="{B41A7AF2-2B8E-4415-85E7-5CCE776EA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79582079"/>
              </p:ext>
            </p:extLst>
          </p:nvPr>
        </p:nvGraphicFramePr>
        <p:xfrm>
          <a:off x="-139219" y="654615"/>
          <a:ext cx="4353114" cy="3168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31D5CE0-3ABD-4FDF-A6B9-4F16CCB2D25E}"/>
              </a:ext>
            </a:extLst>
          </p:cNvPr>
          <p:cNvSpPr txBox="1"/>
          <p:nvPr/>
        </p:nvSpPr>
        <p:spPr>
          <a:xfrm>
            <a:off x="480218" y="941487"/>
            <a:ext cx="7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46,1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2AB3BEB-82CB-48A5-811E-96981BFC697E}"/>
              </a:ext>
            </a:extLst>
          </p:cNvPr>
          <p:cNvSpPr txBox="1"/>
          <p:nvPr/>
        </p:nvSpPr>
        <p:spPr>
          <a:xfrm>
            <a:off x="547674" y="2066451"/>
            <a:ext cx="7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6F79546-5157-44FC-BC01-AABC46AD1E0C}"/>
              </a:ext>
            </a:extLst>
          </p:cNvPr>
          <p:cNvSpPr txBox="1"/>
          <p:nvPr/>
        </p:nvSpPr>
        <p:spPr>
          <a:xfrm>
            <a:off x="480218" y="3191415"/>
            <a:ext cx="7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41,0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xmlns="" id="{76471230-BD33-4991-9FE2-FBF794C9E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19195079"/>
              </p:ext>
            </p:extLst>
          </p:nvPr>
        </p:nvGraphicFramePr>
        <p:xfrm>
          <a:off x="4327850" y="698705"/>
          <a:ext cx="4454249" cy="308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BE86BD3F-6CFE-4445-A591-60BF25F2C4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17"/>
            <a:ext cx="448013" cy="448013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07A333E6-43BB-4897-B0D4-FDD5E2F83484}"/>
              </a:ext>
            </a:extLst>
          </p:cNvPr>
          <p:cNvGrpSpPr/>
          <p:nvPr/>
        </p:nvGrpSpPr>
        <p:grpSpPr>
          <a:xfrm>
            <a:off x="406871" y="3965945"/>
            <a:ext cx="8330258" cy="1024961"/>
            <a:chOff x="406871" y="3965945"/>
            <a:chExt cx="8330258" cy="1024961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xmlns="" id="{17D5B588-1624-46E0-8D3A-D887C47197F7}"/>
                </a:ext>
              </a:extLst>
            </p:cNvPr>
            <p:cNvSpPr/>
            <p:nvPr/>
          </p:nvSpPr>
          <p:spPr>
            <a:xfrm>
              <a:off x="406871" y="3965945"/>
              <a:ext cx="8330258" cy="1024961"/>
            </a:xfrm>
            <a:custGeom>
              <a:avLst/>
              <a:gdLst>
                <a:gd name="connsiteX0" fmla="*/ 0 w 8330258"/>
                <a:gd name="connsiteY0" fmla="*/ 0 h 1045879"/>
                <a:gd name="connsiteX1" fmla="*/ 8330258 w 8330258"/>
                <a:gd name="connsiteY1" fmla="*/ 0 h 1045879"/>
                <a:gd name="connsiteX2" fmla="*/ 8330258 w 8330258"/>
                <a:gd name="connsiteY2" fmla="*/ 1045879 h 1045879"/>
                <a:gd name="connsiteX3" fmla="*/ 0 w 8330258"/>
                <a:gd name="connsiteY3" fmla="*/ 1045879 h 1045879"/>
                <a:gd name="connsiteX4" fmla="*/ 0 w 8330258"/>
                <a:gd name="connsiteY4" fmla="*/ 0 h 104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0258" h="1045879">
                  <a:moveTo>
                    <a:pt x="0" y="0"/>
                  </a:moveTo>
                  <a:lnTo>
                    <a:pt x="8330258" y="0"/>
                  </a:lnTo>
                  <a:lnTo>
                    <a:pt x="8330258" y="1045879"/>
                  </a:lnTo>
                  <a:lnTo>
                    <a:pt x="0" y="10458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80672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Проблемы организации и проведения совместных и параллельных мероприятий: </a:t>
              </a:r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xmlns="" id="{D9E19B9A-F705-423C-B544-9AE2A69B9F88}"/>
                </a:ext>
              </a:extLst>
            </p:cNvPr>
            <p:cNvSpPr/>
            <p:nvPr/>
          </p:nvSpPr>
          <p:spPr>
            <a:xfrm>
              <a:off x="410938" y="4444795"/>
              <a:ext cx="1387020" cy="546111"/>
            </a:xfrm>
            <a:custGeom>
              <a:avLst/>
              <a:gdLst>
                <a:gd name="connsiteX0" fmla="*/ 0 w 1387020"/>
                <a:gd name="connsiteY0" fmla="*/ 0 h 481104"/>
                <a:gd name="connsiteX1" fmla="*/ 1387020 w 1387020"/>
                <a:gd name="connsiteY1" fmla="*/ 0 h 481104"/>
                <a:gd name="connsiteX2" fmla="*/ 1387020 w 1387020"/>
                <a:gd name="connsiteY2" fmla="*/ 481104 h 481104"/>
                <a:gd name="connsiteX3" fmla="*/ 0 w 1387020"/>
                <a:gd name="connsiteY3" fmla="*/ 481104 h 481104"/>
                <a:gd name="connsiteX4" fmla="*/ 0 w 1387020"/>
                <a:gd name="connsiteY4" fmla="*/ 0 h 48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7020" h="481104">
                  <a:moveTo>
                    <a:pt x="0" y="0"/>
                  </a:moveTo>
                  <a:lnTo>
                    <a:pt x="1387020" y="0"/>
                  </a:lnTo>
                  <a:lnTo>
                    <a:pt x="1387020" y="481104"/>
                  </a:lnTo>
                  <a:lnTo>
                    <a:pt x="0" y="4811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11430" rIns="64008" bIns="1143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b="1" kern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малочисленный состав МКСО (1-2 человека) </a:t>
              </a: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xmlns="" id="{65503EB4-DDD4-4722-8166-032CC2A108FD}"/>
                </a:ext>
              </a:extLst>
            </p:cNvPr>
            <p:cNvSpPr/>
            <p:nvPr/>
          </p:nvSpPr>
          <p:spPr>
            <a:xfrm>
              <a:off x="1797959" y="4444795"/>
              <a:ext cx="1387020" cy="546111"/>
            </a:xfrm>
            <a:custGeom>
              <a:avLst/>
              <a:gdLst>
                <a:gd name="connsiteX0" fmla="*/ 0 w 1387020"/>
                <a:gd name="connsiteY0" fmla="*/ 0 h 481104"/>
                <a:gd name="connsiteX1" fmla="*/ 1387020 w 1387020"/>
                <a:gd name="connsiteY1" fmla="*/ 0 h 481104"/>
                <a:gd name="connsiteX2" fmla="*/ 1387020 w 1387020"/>
                <a:gd name="connsiteY2" fmla="*/ 481104 h 481104"/>
                <a:gd name="connsiteX3" fmla="*/ 0 w 1387020"/>
                <a:gd name="connsiteY3" fmla="*/ 481104 h 481104"/>
                <a:gd name="connsiteX4" fmla="*/ 0 w 1387020"/>
                <a:gd name="connsiteY4" fmla="*/ 0 h 48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7020" h="481104">
                  <a:moveTo>
                    <a:pt x="0" y="0"/>
                  </a:moveTo>
                  <a:lnTo>
                    <a:pt x="1387020" y="0"/>
                  </a:lnTo>
                  <a:lnTo>
                    <a:pt x="1387020" y="481104"/>
                  </a:lnTo>
                  <a:lnTo>
                    <a:pt x="0" y="4811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11430" rIns="64008" bIns="1143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b="1" kern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недостаточная квалификация специалистов </a:t>
              </a: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BAA3AA4F-1021-40D4-9A8F-D5A83AD98312}"/>
                </a:ext>
              </a:extLst>
            </p:cNvPr>
            <p:cNvSpPr/>
            <p:nvPr/>
          </p:nvSpPr>
          <p:spPr>
            <a:xfrm>
              <a:off x="3184979" y="4444795"/>
              <a:ext cx="1387020" cy="546111"/>
            </a:xfrm>
            <a:custGeom>
              <a:avLst/>
              <a:gdLst>
                <a:gd name="connsiteX0" fmla="*/ 0 w 1387020"/>
                <a:gd name="connsiteY0" fmla="*/ 0 h 481104"/>
                <a:gd name="connsiteX1" fmla="*/ 1387020 w 1387020"/>
                <a:gd name="connsiteY1" fmla="*/ 0 h 481104"/>
                <a:gd name="connsiteX2" fmla="*/ 1387020 w 1387020"/>
                <a:gd name="connsiteY2" fmla="*/ 481104 h 481104"/>
                <a:gd name="connsiteX3" fmla="*/ 0 w 1387020"/>
                <a:gd name="connsiteY3" fmla="*/ 481104 h 481104"/>
                <a:gd name="connsiteX4" fmla="*/ 0 w 1387020"/>
                <a:gd name="connsiteY4" fmla="*/ 0 h 48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7020" h="481104">
                  <a:moveTo>
                    <a:pt x="0" y="0"/>
                  </a:moveTo>
                  <a:lnTo>
                    <a:pt x="1387020" y="0"/>
                  </a:lnTo>
                  <a:lnTo>
                    <a:pt x="1387020" y="481104"/>
                  </a:lnTo>
                  <a:lnTo>
                    <a:pt x="0" y="4811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12700" rIns="7112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b="1" kern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территориальная удаленность муниципальных образований </a:t>
              </a: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xmlns="" id="{AA262961-B291-4790-9064-0AA673D77F36}"/>
                </a:ext>
              </a:extLst>
            </p:cNvPr>
            <p:cNvSpPr/>
            <p:nvPr/>
          </p:nvSpPr>
          <p:spPr>
            <a:xfrm>
              <a:off x="4571999" y="4444795"/>
              <a:ext cx="1387020" cy="546111"/>
            </a:xfrm>
            <a:custGeom>
              <a:avLst/>
              <a:gdLst>
                <a:gd name="connsiteX0" fmla="*/ 0 w 1387020"/>
                <a:gd name="connsiteY0" fmla="*/ 0 h 481104"/>
                <a:gd name="connsiteX1" fmla="*/ 1387020 w 1387020"/>
                <a:gd name="connsiteY1" fmla="*/ 0 h 481104"/>
                <a:gd name="connsiteX2" fmla="*/ 1387020 w 1387020"/>
                <a:gd name="connsiteY2" fmla="*/ 481104 h 481104"/>
                <a:gd name="connsiteX3" fmla="*/ 0 w 1387020"/>
                <a:gd name="connsiteY3" fmla="*/ 481104 h 481104"/>
                <a:gd name="connsiteX4" fmla="*/ 0 w 1387020"/>
                <a:gd name="connsiteY4" fmla="*/ 0 h 48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7020" h="481104">
                  <a:moveTo>
                    <a:pt x="0" y="0"/>
                  </a:moveTo>
                  <a:lnTo>
                    <a:pt x="1387020" y="0"/>
                  </a:lnTo>
                  <a:lnTo>
                    <a:pt x="1387020" y="481104"/>
                  </a:lnTo>
                  <a:lnTo>
                    <a:pt x="0" y="4811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11430" rIns="64008" bIns="1143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b="1" kern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невысокий уровень матери-</a:t>
              </a:r>
              <a:r>
                <a:rPr lang="ru-RU" sz="1000" b="1" kern="1200" dirty="0" err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ально</a:t>
              </a:r>
              <a:r>
                <a:rPr lang="ru-RU" sz="1000" b="1" kern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1000" b="1" kern="1200" dirty="0" err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</a:t>
              </a:r>
              <a:r>
                <a:rPr lang="ru-RU" sz="1000" b="1" kern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-кого обеспечения </a:t>
              </a: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xmlns="" id="{851023D1-32A7-4774-9543-951446CF865E}"/>
                </a:ext>
              </a:extLst>
            </p:cNvPr>
            <p:cNvSpPr/>
            <p:nvPr/>
          </p:nvSpPr>
          <p:spPr>
            <a:xfrm>
              <a:off x="5959020" y="4444795"/>
              <a:ext cx="1387020" cy="546111"/>
            </a:xfrm>
            <a:custGeom>
              <a:avLst/>
              <a:gdLst>
                <a:gd name="connsiteX0" fmla="*/ 0 w 1387020"/>
                <a:gd name="connsiteY0" fmla="*/ 0 h 481104"/>
                <a:gd name="connsiteX1" fmla="*/ 1387020 w 1387020"/>
                <a:gd name="connsiteY1" fmla="*/ 0 h 481104"/>
                <a:gd name="connsiteX2" fmla="*/ 1387020 w 1387020"/>
                <a:gd name="connsiteY2" fmla="*/ 481104 h 481104"/>
                <a:gd name="connsiteX3" fmla="*/ 0 w 1387020"/>
                <a:gd name="connsiteY3" fmla="*/ 481104 h 481104"/>
                <a:gd name="connsiteX4" fmla="*/ 0 w 1387020"/>
                <a:gd name="connsiteY4" fmla="*/ 0 h 48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7020" h="481104">
                  <a:moveTo>
                    <a:pt x="0" y="0"/>
                  </a:moveTo>
                  <a:lnTo>
                    <a:pt x="1387020" y="0"/>
                  </a:lnTo>
                  <a:lnTo>
                    <a:pt x="1387020" y="481104"/>
                  </a:lnTo>
                  <a:lnTo>
                    <a:pt x="0" y="4811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11430" rIns="64008" bIns="1143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b="1" kern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отсутствие электронного документооборота</a:t>
              </a: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05AE60DC-1BD6-4C34-94C4-17A2699A5615}"/>
                </a:ext>
              </a:extLst>
            </p:cNvPr>
            <p:cNvSpPr/>
            <p:nvPr/>
          </p:nvSpPr>
          <p:spPr>
            <a:xfrm>
              <a:off x="7346040" y="4444795"/>
              <a:ext cx="1387020" cy="546111"/>
            </a:xfrm>
            <a:custGeom>
              <a:avLst/>
              <a:gdLst>
                <a:gd name="connsiteX0" fmla="*/ 0 w 1387020"/>
                <a:gd name="connsiteY0" fmla="*/ 0 h 481104"/>
                <a:gd name="connsiteX1" fmla="*/ 1387020 w 1387020"/>
                <a:gd name="connsiteY1" fmla="*/ 0 h 481104"/>
                <a:gd name="connsiteX2" fmla="*/ 1387020 w 1387020"/>
                <a:gd name="connsiteY2" fmla="*/ 481104 h 481104"/>
                <a:gd name="connsiteX3" fmla="*/ 0 w 1387020"/>
                <a:gd name="connsiteY3" fmla="*/ 481104 h 481104"/>
                <a:gd name="connsiteX4" fmla="*/ 0 w 1387020"/>
                <a:gd name="connsiteY4" fmla="*/ 0 h 48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7020" h="481104">
                  <a:moveTo>
                    <a:pt x="0" y="0"/>
                  </a:moveTo>
                  <a:lnTo>
                    <a:pt x="1387020" y="0"/>
                  </a:lnTo>
                  <a:lnTo>
                    <a:pt x="1387020" y="481104"/>
                  </a:lnTo>
                  <a:lnTo>
                    <a:pt x="0" y="4811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11430" rIns="64008" bIns="1143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b="1" kern="12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низкое качество связи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17119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xmlns="" id="{F43434EB-EF28-40BD-9EE5-3DBAB6391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83887632"/>
              </p:ext>
            </p:extLst>
          </p:nvPr>
        </p:nvGraphicFramePr>
        <p:xfrm>
          <a:off x="205691" y="725090"/>
          <a:ext cx="8732617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Осуществление полномочий в сфере противодействия коррупции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pPr>
              <a:defRPr/>
            </a:pPr>
            <a:fld id="{5F9E5F9C-C7B0-45DA-B783-AA9611217F9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BE86BD3F-6CFE-4445-A591-60BF25F2C4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17"/>
            <a:ext cx="448013" cy="4480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311E734-6FDA-47EC-91E1-1FE6E3A94A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691" y="2640583"/>
            <a:ext cx="1612380" cy="1612380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A8FFB9BF-1F47-4493-8600-9FBB3E2EBBE9}"/>
              </a:ext>
            </a:extLst>
          </p:cNvPr>
          <p:cNvSpPr/>
          <p:nvPr/>
        </p:nvSpPr>
        <p:spPr>
          <a:xfrm>
            <a:off x="1963711" y="80335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72000"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6F47F24B-565D-4C9D-A462-533D57381516}"/>
              </a:ext>
            </a:extLst>
          </p:cNvPr>
          <p:cNvSpPr/>
          <p:nvPr/>
        </p:nvSpPr>
        <p:spPr>
          <a:xfrm>
            <a:off x="1963711" y="154716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72000"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59E4F215-5085-42DC-9E12-9DD414C3873F}"/>
              </a:ext>
            </a:extLst>
          </p:cNvPr>
          <p:cNvSpPr/>
          <p:nvPr/>
        </p:nvSpPr>
        <p:spPr>
          <a:xfrm>
            <a:off x="1963711" y="226696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72000"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7E6EFBE6-C814-4ECF-8CE5-1E6810CA63FC}"/>
              </a:ext>
            </a:extLst>
          </p:cNvPr>
          <p:cNvSpPr/>
          <p:nvPr/>
        </p:nvSpPr>
        <p:spPr>
          <a:xfrm>
            <a:off x="1963711" y="298957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72000"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93E0B746-1AF4-4BC0-BE59-F042145D46C8}"/>
              </a:ext>
            </a:extLst>
          </p:cNvPr>
          <p:cNvSpPr/>
          <p:nvPr/>
        </p:nvSpPr>
        <p:spPr>
          <a:xfrm>
            <a:off x="1963711" y="373339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72000"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360638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690" y="0"/>
            <a:ext cx="8938309" cy="41151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 реализации национальных проектов на муниципальном уровне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pPr>
              <a:defRPr/>
            </a:pPr>
            <a:fld id="{5F9E5F9C-C7B0-45DA-B783-AA9611217F9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BE86BD3F-6CFE-4445-A591-60BF25F2C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17"/>
            <a:ext cx="448013" cy="44801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5F1B0E4-F298-4D01-8EFF-2BF2BF9101E5}"/>
              </a:ext>
            </a:extLst>
          </p:cNvPr>
          <p:cNvSpPr txBox="1"/>
          <p:nvPr/>
        </p:nvSpPr>
        <p:spPr>
          <a:xfrm>
            <a:off x="2724767" y="633373"/>
            <a:ext cx="60468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30 января 2020 года состоялось заседание Совета при Президенте Российской Федерации по развитию местного самоуправления, посвящённое роли местного самоуправления в реализации национальных проектов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0DAE93F-D9AD-4112-8129-7C95B908CB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013" y="579177"/>
            <a:ext cx="2150485" cy="1326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DD29040-E54C-4550-A964-D734D0518563}"/>
              </a:ext>
            </a:extLst>
          </p:cNvPr>
          <p:cNvSpPr txBox="1"/>
          <p:nvPr/>
        </p:nvSpPr>
        <p:spPr>
          <a:xfrm>
            <a:off x="2685640" y="3386113"/>
            <a:ext cx="621644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i="1" dirty="0">
                <a:effectLst/>
                <a:ea typeface="Calibri" panose="020F0502020204030204" pitchFamily="34" charset="0"/>
              </a:rPr>
              <a:t>Наша общая задача – обеспечить эффективность местного самоуправления, устранить разрывы, несогласованность между регионами и муниципалитетами</a:t>
            </a:r>
            <a:endParaRPr lang="ru-RU" sz="1700" b="1" i="1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13A5E16A-BE3C-44EC-8FCD-9F32BEBBBDCB}"/>
              </a:ext>
            </a:extLst>
          </p:cNvPr>
          <p:cNvSpPr/>
          <p:nvPr/>
        </p:nvSpPr>
        <p:spPr>
          <a:xfrm>
            <a:off x="7992224" y="3760328"/>
            <a:ext cx="7793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A98F177F-10FB-438B-86CE-7B67DCA5B628}"/>
              </a:ext>
            </a:extLst>
          </p:cNvPr>
          <p:cNvCxnSpPr>
            <a:cxnSpLocks/>
          </p:cNvCxnSpPr>
          <p:nvPr/>
        </p:nvCxnSpPr>
        <p:spPr>
          <a:xfrm>
            <a:off x="2735335" y="4365375"/>
            <a:ext cx="527815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66FA7037-CBA3-4CAB-A61C-1F0F1F349CBE}"/>
              </a:ext>
            </a:extLst>
          </p:cNvPr>
          <p:cNvCxnSpPr>
            <a:cxnSpLocks/>
          </p:cNvCxnSpPr>
          <p:nvPr/>
        </p:nvCxnSpPr>
        <p:spPr>
          <a:xfrm>
            <a:off x="918461" y="3311231"/>
            <a:ext cx="771053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F371C8B5-39AA-42ED-B416-D45D01FAD10E}"/>
              </a:ext>
            </a:extLst>
          </p:cNvPr>
          <p:cNvSpPr/>
          <p:nvPr/>
        </p:nvSpPr>
        <p:spPr>
          <a:xfrm>
            <a:off x="188890" y="2734438"/>
            <a:ext cx="7793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endParaRPr 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89CF2CF-7A3B-4429-AD44-F926EA0450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262"/>
          <a:stretch/>
        </p:blipFill>
        <p:spPr>
          <a:xfrm>
            <a:off x="918461" y="3187551"/>
            <a:ext cx="1686393" cy="11859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3585949-7B30-4760-82D1-D4C97F4CE1F6}"/>
              </a:ext>
            </a:extLst>
          </p:cNvPr>
          <p:cNvSpPr txBox="1"/>
          <p:nvPr/>
        </p:nvSpPr>
        <p:spPr>
          <a:xfrm>
            <a:off x="120957" y="2359185"/>
            <a:ext cx="890208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ea typeface="Calibri" panose="020F0502020204030204" pitchFamily="34" charset="0"/>
              </a:rPr>
              <a:t>Президент Российской Федерации В.В.  Путин отметил, что у</a:t>
            </a:r>
            <a:r>
              <a:rPr lang="ru-RU" sz="1700" b="1" dirty="0">
                <a:effectLst/>
                <a:ea typeface="Calibri" panose="020F0502020204030204" pitchFamily="34" charset="0"/>
              </a:rPr>
              <a:t>спешная реализация национальных проектов невозможна без активного участия в этой работе </a:t>
            </a:r>
          </a:p>
          <a:p>
            <a:pPr algn="ctr"/>
            <a:r>
              <a:rPr lang="ru-RU" sz="1700" b="1" dirty="0">
                <a:effectLst/>
                <a:ea typeface="Calibri" panose="020F0502020204030204" pitchFamily="34" charset="0"/>
              </a:rPr>
              <a:t>муниципальных органов власти 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xmlns="" val="1178237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690" y="0"/>
            <a:ext cx="8938309" cy="41151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 реализации национальных проектов на муниципальном уровне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BE86BD3F-6CFE-4445-A591-60BF25F2C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17"/>
            <a:ext cx="448013" cy="448013"/>
          </a:xfrm>
          <a:prstGeom prst="rect">
            <a:avLst/>
          </a:prstGeom>
        </p:spPr>
      </p:pic>
      <p:sp>
        <p:nvSpPr>
          <p:cNvPr id="14" name="Стрелка: изогнутая вниз 13">
            <a:extLst>
              <a:ext uri="{FF2B5EF4-FFF2-40B4-BE49-F238E27FC236}">
                <a16:creationId xmlns:a16="http://schemas.microsoft.com/office/drawing/2014/main" xmlns="" id="{06A7DC70-3B30-4137-BE69-A94B4C862ECF}"/>
              </a:ext>
            </a:extLst>
          </p:cNvPr>
          <p:cNvSpPr/>
          <p:nvPr/>
        </p:nvSpPr>
        <p:spPr>
          <a:xfrm flipH="1">
            <a:off x="7356739" y="2987680"/>
            <a:ext cx="936104" cy="613028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трелка: изогнутая вниз 14">
            <a:extLst>
              <a:ext uri="{FF2B5EF4-FFF2-40B4-BE49-F238E27FC236}">
                <a16:creationId xmlns:a16="http://schemas.microsoft.com/office/drawing/2014/main" xmlns="" id="{4627FDEA-9F25-4268-B52E-A3766863D765}"/>
              </a:ext>
            </a:extLst>
          </p:cNvPr>
          <p:cNvSpPr/>
          <p:nvPr/>
        </p:nvSpPr>
        <p:spPr>
          <a:xfrm flipH="1">
            <a:off x="7356739" y="1773275"/>
            <a:ext cx="936104" cy="613028"/>
          </a:xfrm>
          <a:prstGeom prst="curved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трелка: изогнутая вниз 15">
            <a:extLst>
              <a:ext uri="{FF2B5EF4-FFF2-40B4-BE49-F238E27FC236}">
                <a16:creationId xmlns:a16="http://schemas.microsoft.com/office/drawing/2014/main" xmlns="" id="{92FC5D42-58DE-4AF9-A93D-D3101F7C4269}"/>
              </a:ext>
            </a:extLst>
          </p:cNvPr>
          <p:cNvSpPr/>
          <p:nvPr/>
        </p:nvSpPr>
        <p:spPr>
          <a:xfrm flipH="1">
            <a:off x="7356739" y="468220"/>
            <a:ext cx="936104" cy="613028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B86262C2-AAFA-4BD7-9948-038916209CE6}"/>
              </a:ext>
            </a:extLst>
          </p:cNvPr>
          <p:cNvGrpSpPr/>
          <p:nvPr/>
        </p:nvGrpSpPr>
        <p:grpSpPr>
          <a:xfrm>
            <a:off x="216726" y="523153"/>
            <a:ext cx="3712616" cy="4528505"/>
            <a:chOff x="223666" y="801197"/>
            <a:chExt cx="3712616" cy="4528505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xmlns="" id="{8CC1B818-1652-4A9D-9E2F-F6910FE53095}"/>
                </a:ext>
              </a:extLst>
            </p:cNvPr>
            <p:cNvSpPr/>
            <p:nvPr/>
          </p:nvSpPr>
          <p:spPr>
            <a:xfrm>
              <a:off x="230946" y="801197"/>
              <a:ext cx="3705336" cy="395171"/>
            </a:xfrm>
            <a:custGeom>
              <a:avLst/>
              <a:gdLst>
                <a:gd name="connsiteX0" fmla="*/ 0 w 3705336"/>
                <a:gd name="connsiteY0" fmla="*/ 0 h 395171"/>
                <a:gd name="connsiteX1" fmla="*/ 3705336 w 3705336"/>
                <a:gd name="connsiteY1" fmla="*/ 0 h 395171"/>
                <a:gd name="connsiteX2" fmla="*/ 3705336 w 3705336"/>
                <a:gd name="connsiteY2" fmla="*/ 395171 h 395171"/>
                <a:gd name="connsiteX3" fmla="*/ 0 w 3705336"/>
                <a:gd name="connsiteY3" fmla="*/ 395171 h 395171"/>
                <a:gd name="connsiteX4" fmla="*/ 0 w 3705336"/>
                <a:gd name="connsiteY4" fmla="*/ 0 h 39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336" h="395171">
                  <a:moveTo>
                    <a:pt x="0" y="0"/>
                  </a:moveTo>
                  <a:lnTo>
                    <a:pt x="3705336" y="0"/>
                  </a:lnTo>
                  <a:lnTo>
                    <a:pt x="3705336" y="395171"/>
                  </a:lnTo>
                  <a:lnTo>
                    <a:pt x="0" y="3951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Национальные проекты</a:t>
              </a:r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xmlns="" id="{4F7C928D-19DD-4F17-B253-FB487623DE10}"/>
                </a:ext>
              </a:extLst>
            </p:cNvPr>
            <p:cNvSpPr/>
            <p:nvPr/>
          </p:nvSpPr>
          <p:spPr>
            <a:xfrm>
              <a:off x="223666" y="1196368"/>
              <a:ext cx="3705336" cy="4133334"/>
            </a:xfrm>
            <a:custGeom>
              <a:avLst/>
              <a:gdLst>
                <a:gd name="connsiteX0" fmla="*/ 0 w 3705336"/>
                <a:gd name="connsiteY0" fmla="*/ 0 h 3711765"/>
                <a:gd name="connsiteX1" fmla="*/ 3705336 w 3705336"/>
                <a:gd name="connsiteY1" fmla="*/ 0 h 3711765"/>
                <a:gd name="connsiteX2" fmla="*/ 3705336 w 3705336"/>
                <a:gd name="connsiteY2" fmla="*/ 3711765 h 3711765"/>
                <a:gd name="connsiteX3" fmla="*/ 0 w 3705336"/>
                <a:gd name="connsiteY3" fmla="*/ 3711765 h 3711765"/>
                <a:gd name="connsiteX4" fmla="*/ 0 w 3705336"/>
                <a:gd name="connsiteY4" fmla="*/ 0 h 371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336" h="3711765">
                  <a:moveTo>
                    <a:pt x="0" y="0"/>
                  </a:moveTo>
                  <a:lnTo>
                    <a:pt x="3705336" y="0"/>
                  </a:lnTo>
                  <a:lnTo>
                    <a:pt x="3705336" y="3711765"/>
                  </a:lnTo>
                  <a:lnTo>
                    <a:pt x="0" y="37117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35560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ru-RU" sz="1400" kern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Демография </a:t>
              </a:r>
            </a:p>
            <a:p>
              <a:pPr marL="35560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ru-RU" sz="1400" kern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Здравоохранение </a:t>
              </a:r>
            </a:p>
            <a:p>
              <a:pPr marL="35560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ru-RU" sz="1400" kern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Образование </a:t>
              </a:r>
            </a:p>
            <a:p>
              <a:pPr marL="35560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ru-RU" sz="1400" kern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Жилье и городская среда </a:t>
              </a:r>
            </a:p>
            <a:p>
              <a:pPr marL="35560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ru-RU" sz="1400" kern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Экология </a:t>
              </a:r>
            </a:p>
            <a:p>
              <a:pPr marL="35560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ru-RU" sz="1400" kern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Безопасные и качественные </a:t>
              </a:r>
              <a:r>
                <a:rPr lang="ru-RU" sz="1400" i="0" kern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автомобильные дороги</a:t>
              </a:r>
            </a:p>
            <a:p>
              <a:pPr marL="35560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ru-RU" sz="1400" i="0" kern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Ц</a:t>
              </a:r>
              <a:r>
                <a:rPr lang="ru-RU" sz="1400" i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ифровая экономика</a:t>
              </a:r>
              <a:endParaRPr lang="ru-RU" sz="1400" i="0" kern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35560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ru-RU" sz="1400" kern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Культура </a:t>
              </a:r>
            </a:p>
            <a:p>
              <a:pPr marL="35560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ru-RU" sz="1400" kern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Малое и среднее предпринимательство</a:t>
              </a:r>
            </a:p>
            <a:p>
              <a:pPr marL="355600" lvl="1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ru-RU" sz="1400" kern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Производительность труда и поддержка занятости</a:t>
              </a: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DEEFADF-8EBC-43FE-90FF-0E308686BD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9257" y="912779"/>
            <a:ext cx="318317" cy="31831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4C1C377-FE15-4346-B16F-C79A791C87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87013" y="1270575"/>
            <a:ext cx="301193" cy="30119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9EE0515-0487-44EA-A359-4498A3FBC8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06382" y="2756543"/>
            <a:ext cx="301193" cy="30119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C8A9390-A7DA-47D9-8014-4A86819006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98397" y="1959704"/>
            <a:ext cx="309177" cy="30917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2F7E123-EDBF-4538-B9B8-AE772A5189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87012" y="1617987"/>
            <a:ext cx="301193" cy="30119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CC6DA91-0BB1-4266-B9CD-964B80D17E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20117" y="2322860"/>
            <a:ext cx="301193" cy="3011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ED000410-82AC-4899-A7F0-FDF0A77E1FE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06998" y="4004611"/>
            <a:ext cx="305899" cy="30119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B11296E2-755A-4F60-823B-E407B33CAA7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07428" y="3540953"/>
            <a:ext cx="309177" cy="309177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8DB08857-186C-444E-97E8-BDB1E36573D2}"/>
              </a:ext>
            </a:extLst>
          </p:cNvPr>
          <p:cNvSpPr/>
          <p:nvPr/>
        </p:nvSpPr>
        <p:spPr>
          <a:xfrm>
            <a:off x="4181407" y="1081248"/>
            <a:ext cx="1584176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бюджет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0F5B462-379C-4F0C-9790-54F8E70CB5AD}"/>
              </a:ext>
            </a:extLst>
          </p:cNvPr>
          <p:cNvSpPr/>
          <p:nvPr/>
        </p:nvSpPr>
        <p:spPr>
          <a:xfrm>
            <a:off x="6197631" y="1081248"/>
            <a:ext cx="1378991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Федеральные проекты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FEE7B128-14A4-4B9E-80C0-84B01941FBE6}"/>
              </a:ext>
            </a:extLst>
          </p:cNvPr>
          <p:cNvSpPr/>
          <p:nvPr/>
        </p:nvSpPr>
        <p:spPr>
          <a:xfrm>
            <a:off x="8008670" y="687494"/>
            <a:ext cx="1066031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 РФ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17E44BD7-07BB-4554-879C-556267E7EA74}"/>
              </a:ext>
            </a:extLst>
          </p:cNvPr>
          <p:cNvSpPr/>
          <p:nvPr/>
        </p:nvSpPr>
        <p:spPr>
          <a:xfrm>
            <a:off x="4181407" y="2392478"/>
            <a:ext cx="158417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 субъекта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D1F00BCB-067F-4772-949A-9BEEAB0D5E89}"/>
              </a:ext>
            </a:extLst>
          </p:cNvPr>
          <p:cNvSpPr/>
          <p:nvPr/>
        </p:nvSpPr>
        <p:spPr>
          <a:xfrm>
            <a:off x="6197631" y="2392478"/>
            <a:ext cx="1378991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Региональные проекты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83DAB196-83C9-41D4-9CE6-C74F0D31D740}"/>
              </a:ext>
            </a:extLst>
          </p:cNvPr>
          <p:cNvSpPr/>
          <p:nvPr/>
        </p:nvSpPr>
        <p:spPr>
          <a:xfrm>
            <a:off x="8008670" y="1998724"/>
            <a:ext cx="1066031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КСО субъектов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676EF724-0EF8-4550-9537-4852E2AF6445}"/>
              </a:ext>
            </a:extLst>
          </p:cNvPr>
          <p:cNvSpPr/>
          <p:nvPr/>
        </p:nvSpPr>
        <p:spPr>
          <a:xfrm>
            <a:off x="4154250" y="3627410"/>
            <a:ext cx="1584176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Муниципаль-ный</a:t>
            </a: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бюджет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AB5332AB-515A-444B-98A8-1D768FF71B20}"/>
              </a:ext>
            </a:extLst>
          </p:cNvPr>
          <p:cNvSpPr/>
          <p:nvPr/>
        </p:nvSpPr>
        <p:spPr>
          <a:xfrm>
            <a:off x="6170474" y="3627410"/>
            <a:ext cx="1378991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в региональных проектах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FF039DE4-FFF2-465C-B4E2-8197D9D1E2E8}"/>
              </a:ext>
            </a:extLst>
          </p:cNvPr>
          <p:cNvSpPr/>
          <p:nvPr/>
        </p:nvSpPr>
        <p:spPr>
          <a:xfrm>
            <a:off x="7981513" y="3233656"/>
            <a:ext cx="1066031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КСО МО</a:t>
            </a:r>
          </a:p>
        </p:txBody>
      </p:sp>
      <p:sp>
        <p:nvSpPr>
          <p:cNvPr id="44" name="Стрелка: вниз 43">
            <a:extLst>
              <a:ext uri="{FF2B5EF4-FFF2-40B4-BE49-F238E27FC236}">
                <a16:creationId xmlns:a16="http://schemas.microsoft.com/office/drawing/2014/main" xmlns="" id="{0011AA24-F8DB-45AB-A6AC-27BBA687FB84}"/>
              </a:ext>
            </a:extLst>
          </p:cNvPr>
          <p:cNvSpPr/>
          <p:nvPr/>
        </p:nvSpPr>
        <p:spPr>
          <a:xfrm>
            <a:off x="4862900" y="1770945"/>
            <a:ext cx="225042" cy="48085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Стрелка: вниз 44">
            <a:extLst>
              <a:ext uri="{FF2B5EF4-FFF2-40B4-BE49-F238E27FC236}">
                <a16:creationId xmlns:a16="http://schemas.microsoft.com/office/drawing/2014/main" xmlns="" id="{31C10329-BEEC-4265-AC5D-860380DEA50D}"/>
              </a:ext>
            </a:extLst>
          </p:cNvPr>
          <p:cNvSpPr/>
          <p:nvPr/>
        </p:nvSpPr>
        <p:spPr>
          <a:xfrm>
            <a:off x="4862900" y="3069980"/>
            <a:ext cx="225042" cy="48085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Стрелка: шеврон 45">
            <a:extLst>
              <a:ext uri="{FF2B5EF4-FFF2-40B4-BE49-F238E27FC236}">
                <a16:creationId xmlns:a16="http://schemas.microsoft.com/office/drawing/2014/main" xmlns="" id="{A3BC0A40-A9E8-49BA-83A0-F758ED5B0BA2}"/>
              </a:ext>
            </a:extLst>
          </p:cNvPr>
          <p:cNvSpPr/>
          <p:nvPr/>
        </p:nvSpPr>
        <p:spPr>
          <a:xfrm>
            <a:off x="5830611" y="1283464"/>
            <a:ext cx="288032" cy="171631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Стрелка: шеврон 46">
            <a:extLst>
              <a:ext uri="{FF2B5EF4-FFF2-40B4-BE49-F238E27FC236}">
                <a16:creationId xmlns:a16="http://schemas.microsoft.com/office/drawing/2014/main" xmlns="" id="{C682FD7A-9918-4E31-BC3D-0D1DFA830099}"/>
              </a:ext>
            </a:extLst>
          </p:cNvPr>
          <p:cNvSpPr/>
          <p:nvPr/>
        </p:nvSpPr>
        <p:spPr>
          <a:xfrm>
            <a:off x="5837591" y="2601864"/>
            <a:ext cx="288032" cy="171631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Стрелка: шеврон 47">
            <a:extLst>
              <a:ext uri="{FF2B5EF4-FFF2-40B4-BE49-F238E27FC236}">
                <a16:creationId xmlns:a16="http://schemas.microsoft.com/office/drawing/2014/main" xmlns="" id="{58E44995-60D9-436B-A91C-69B74C429C8E}"/>
              </a:ext>
            </a:extLst>
          </p:cNvPr>
          <p:cNvSpPr/>
          <p:nvPr/>
        </p:nvSpPr>
        <p:spPr>
          <a:xfrm>
            <a:off x="5810434" y="3829626"/>
            <a:ext cx="288032" cy="171631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681D302-9DD4-4783-B7CF-C5CF78C5475E}"/>
              </a:ext>
            </a:extLst>
          </p:cNvPr>
          <p:cNvSpPr txBox="1"/>
          <p:nvPr/>
        </p:nvSpPr>
        <p:spPr>
          <a:xfrm>
            <a:off x="5007517" y="1828723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Межбюджетные трансферты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D73C724-F2B0-4A21-AAE1-F7302E1AFFB5}"/>
              </a:ext>
            </a:extLst>
          </p:cNvPr>
          <p:cNvSpPr txBox="1"/>
          <p:nvPr/>
        </p:nvSpPr>
        <p:spPr>
          <a:xfrm>
            <a:off x="5025932" y="313113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Межбюджетные трансферты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0428AAE-B2E0-453B-AEC0-65A8CDC6CFB9}"/>
              </a:ext>
            </a:extLst>
          </p:cNvPr>
          <p:cNvSpPr txBox="1"/>
          <p:nvPr/>
        </p:nvSpPr>
        <p:spPr>
          <a:xfrm>
            <a:off x="4053599" y="4451494"/>
            <a:ext cx="4993945" cy="6001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Методические рекомендации по организации участия органов местного самоуправления в реализации региональных проектов (письмо Аппарата Правительства РФ от 25.08.2020 N П6-51690)</a:t>
            </a:r>
          </a:p>
        </p:txBody>
      </p:sp>
      <p:sp>
        <p:nvSpPr>
          <p:cNvPr id="4" name="Стрелка: вверх 3">
            <a:extLst>
              <a:ext uri="{FF2B5EF4-FFF2-40B4-BE49-F238E27FC236}">
                <a16:creationId xmlns:a16="http://schemas.microsoft.com/office/drawing/2014/main" xmlns="" id="{6A310D8D-5488-4016-8C27-F8500CCD4A58}"/>
              </a:ext>
            </a:extLst>
          </p:cNvPr>
          <p:cNvSpPr/>
          <p:nvPr/>
        </p:nvSpPr>
        <p:spPr>
          <a:xfrm>
            <a:off x="6755962" y="4252334"/>
            <a:ext cx="262328" cy="17041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5171F66-BFB9-43E4-8BB2-9F9CEC8E383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935" y="4518570"/>
            <a:ext cx="312156" cy="3183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83A9075-30FC-46BA-ACCD-9E471FCA604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25569" y="3178729"/>
            <a:ext cx="301193" cy="301193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121681" y="4954096"/>
            <a:ext cx="2057400" cy="273844"/>
          </a:xfrm>
        </p:spPr>
        <p:txBody>
          <a:bodyPr/>
          <a:lstStyle/>
          <a:p>
            <a:pPr>
              <a:defRPr/>
            </a:pPr>
            <a:fld id="{5F9E5F9C-C7B0-45DA-B783-AA9611217F9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5403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539646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Организационно-правовые механизмы, обеспечивающие участие органов местного самоуправления в реализации региональных проектов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pPr>
              <a:defRPr/>
            </a:pPr>
            <a:fld id="{5F9E5F9C-C7B0-45DA-B783-AA9611217F9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BE86BD3F-6CFE-4445-A591-60BF25F2C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17"/>
            <a:ext cx="448013" cy="448013"/>
          </a:xfrm>
          <a:prstGeom prst="rect">
            <a:avLst/>
          </a:prstGeom>
        </p:spPr>
      </p:pic>
      <p:graphicFrame>
        <p:nvGraphicFramePr>
          <p:cNvPr id="41" name="Схема 40">
            <a:extLst>
              <a:ext uri="{FF2B5EF4-FFF2-40B4-BE49-F238E27FC236}">
                <a16:creationId xmlns:a16="http://schemas.microsoft.com/office/drawing/2014/main" xmlns="" id="{F808360B-2361-4826-A026-1033C0FA66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56584913"/>
              </p:ext>
            </p:extLst>
          </p:nvPr>
        </p:nvGraphicFramePr>
        <p:xfrm>
          <a:off x="395536" y="575935"/>
          <a:ext cx="8496944" cy="4408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3B9BF6-0139-4DFA-80EE-A39962995174}"/>
              </a:ext>
            </a:extLst>
          </p:cNvPr>
          <p:cNvSpPr txBox="1"/>
          <p:nvPr/>
        </p:nvSpPr>
        <p:spPr>
          <a:xfrm>
            <a:off x="572505" y="79447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FBBD51-1E92-40FC-8D97-963C221B6CCA}"/>
              </a:ext>
            </a:extLst>
          </p:cNvPr>
          <p:cNvSpPr txBox="1"/>
          <p:nvPr/>
        </p:nvSpPr>
        <p:spPr>
          <a:xfrm>
            <a:off x="952446" y="15015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900C5F-0EE9-483E-99ED-69187E6C84BB}"/>
              </a:ext>
            </a:extLst>
          </p:cNvPr>
          <p:cNvSpPr txBox="1"/>
          <p:nvPr/>
        </p:nvSpPr>
        <p:spPr>
          <a:xfrm>
            <a:off x="1150197" y="22006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D7BE53-C7FC-4459-9603-443727248168}"/>
              </a:ext>
            </a:extLst>
          </p:cNvPr>
          <p:cNvSpPr txBox="1"/>
          <p:nvPr/>
        </p:nvSpPr>
        <p:spPr>
          <a:xfrm>
            <a:off x="1122525" y="28968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353479-A71F-4EC3-9A8D-8D855F2B13D8}"/>
              </a:ext>
            </a:extLst>
          </p:cNvPr>
          <p:cNvSpPr txBox="1"/>
          <p:nvPr/>
        </p:nvSpPr>
        <p:spPr>
          <a:xfrm>
            <a:off x="980118" y="35789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D16720F-8CEA-4585-9238-69B296743A00}"/>
              </a:ext>
            </a:extLst>
          </p:cNvPr>
          <p:cNvSpPr txBox="1"/>
          <p:nvPr/>
        </p:nvSpPr>
        <p:spPr>
          <a:xfrm>
            <a:off x="572505" y="42821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842787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7141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indent="90488" algn="ctr"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Проблемы, связанные с предоставлением постоянного доступа к государственным и муниципальным информационным системам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pPr>
              <a:defRPr/>
            </a:pPr>
            <a:fld id="{5F9E5F9C-C7B0-45DA-B783-AA9611217F9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BE86BD3F-6CFE-4445-A591-60BF25F2C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17"/>
            <a:ext cx="448013" cy="448013"/>
          </a:xfrm>
          <a:prstGeom prst="rect">
            <a:avLst/>
          </a:prstGeom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F8E0422A-7B21-4F6E-BBE6-98AD4674F6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6942199"/>
              </p:ext>
            </p:extLst>
          </p:nvPr>
        </p:nvGraphicFramePr>
        <p:xfrm>
          <a:off x="224006" y="547141"/>
          <a:ext cx="8724274" cy="2072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852A04FA-D9C2-400A-A215-420AFA4C67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32995167"/>
              </p:ext>
            </p:extLst>
          </p:nvPr>
        </p:nvGraphicFramePr>
        <p:xfrm>
          <a:off x="298109" y="2893560"/>
          <a:ext cx="8650171" cy="197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xmlns="" id="{2C94A1CF-3DB9-48C8-9A1B-20185A13AAD0}"/>
              </a:ext>
            </a:extLst>
          </p:cNvPr>
          <p:cNvSpPr/>
          <p:nvPr/>
        </p:nvSpPr>
        <p:spPr>
          <a:xfrm>
            <a:off x="4330886" y="2571477"/>
            <a:ext cx="584616" cy="37032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26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E4FA131-EB46-48EE-9758-7E1EA5778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17"/>
            <a:ext cx="448013" cy="448013"/>
          </a:xfrm>
          <a:prstGeom prst="rect">
            <a:avLst/>
          </a:prstGeom>
        </p:spPr>
      </p:pic>
      <p:sp>
        <p:nvSpPr>
          <p:cNvPr id="9" name="Номер слайда 9">
            <a:extLst>
              <a:ext uri="{FF2B5EF4-FFF2-40B4-BE49-F238E27FC236}">
                <a16:creationId xmlns:a16="http://schemas.microsoft.com/office/drawing/2014/main" xmlns="" id="{344AC092-48EF-40B5-A169-6D9C55725A81}"/>
              </a:ext>
            </a:extLst>
          </p:cNvPr>
          <p:cNvSpPr txBox="1">
            <a:spLocks/>
          </p:cNvSpPr>
          <p:nvPr/>
        </p:nvSpPr>
        <p:spPr>
          <a:xfrm>
            <a:off x="7086600" y="48720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F9E5F9C-C7B0-45DA-B783-AA9611217F9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08401CBC-D9FD-453C-8562-36B4D45AB2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68985740"/>
              </p:ext>
            </p:extLst>
          </p:nvPr>
        </p:nvGraphicFramePr>
        <p:xfrm>
          <a:off x="258580" y="554636"/>
          <a:ext cx="8626840" cy="4489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869855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45636"/>
            <a:ext cx="8229600" cy="12001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8704"/>
            <a:ext cx="9144000" cy="32712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Правовое регулирование внешнего финансового контроля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86600" y="4903612"/>
            <a:ext cx="2057400" cy="273844"/>
          </a:xfrm>
        </p:spPr>
        <p:txBody>
          <a:bodyPr/>
          <a:lstStyle/>
          <a:p>
            <a:pPr>
              <a:defRPr/>
            </a:pPr>
            <a:fld id="{5F9E5F9C-C7B0-45DA-B783-AA9611217F9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DC61AFD4-8350-4B1E-B90D-4C616FB49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704"/>
            <a:ext cx="448013" cy="448013"/>
          </a:xfrm>
          <a:prstGeom prst="rect">
            <a:avLst/>
          </a:prstGeom>
        </p:spPr>
      </p:pic>
      <p:graphicFrame>
        <p:nvGraphicFramePr>
          <p:cNvPr id="32" name="Схема 31">
            <a:extLst>
              <a:ext uri="{FF2B5EF4-FFF2-40B4-BE49-F238E27FC236}">
                <a16:creationId xmlns:a16="http://schemas.microsoft.com/office/drawing/2014/main" xmlns="" id="{2F6479E0-62BA-45DD-9FEB-6BB55A883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48119753"/>
              </p:ext>
            </p:extLst>
          </p:nvPr>
        </p:nvGraphicFramePr>
        <p:xfrm>
          <a:off x="1563952" y="806465"/>
          <a:ext cx="7859375" cy="383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514AA92-B22C-4413-BA3D-3C5EF037A2A7}"/>
              </a:ext>
            </a:extLst>
          </p:cNvPr>
          <p:cNvSpPr txBox="1"/>
          <p:nvPr/>
        </p:nvSpPr>
        <p:spPr>
          <a:xfrm>
            <a:off x="1826279" y="2799542"/>
            <a:ext cx="109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6-ФЗ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9479AC3-2C5B-49E4-98D2-9AAA00F38FC7}"/>
              </a:ext>
            </a:extLst>
          </p:cNvPr>
          <p:cNvSpPr txBox="1"/>
          <p:nvPr/>
        </p:nvSpPr>
        <p:spPr>
          <a:xfrm>
            <a:off x="5437615" y="1654994"/>
            <a:ext cx="97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131-ФЗ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7B411DC-FF33-4D3B-8B94-F5430F4EE4DD}"/>
              </a:ext>
            </a:extLst>
          </p:cNvPr>
          <p:cNvSpPr txBox="1"/>
          <p:nvPr/>
        </p:nvSpPr>
        <p:spPr>
          <a:xfrm>
            <a:off x="3525658" y="437133"/>
            <a:ext cx="52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Законодательство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486AA1D-A0B5-4D96-8033-477181B24576}"/>
              </a:ext>
            </a:extLst>
          </p:cNvPr>
          <p:cNvSpPr txBox="1"/>
          <p:nvPr/>
        </p:nvSpPr>
        <p:spPr>
          <a:xfrm>
            <a:off x="1886238" y="4106863"/>
            <a:ext cx="978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172-ФЗ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2E5B444-7A94-4549-9E4E-F58DA0A1E88B}"/>
              </a:ext>
            </a:extLst>
          </p:cNvPr>
          <p:cNvSpPr txBox="1"/>
          <p:nvPr/>
        </p:nvSpPr>
        <p:spPr>
          <a:xfrm>
            <a:off x="83674" y="1163009"/>
            <a:ext cx="1597667" cy="138499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200" b="1" dirty="0"/>
              <a:t>Федеральный закон от 01.07.2021 №255-ФЗ «О внесении изменений в 6-ФЗ и отдельные законодательные акты РФ»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337B4F21-3393-4D7F-B8B1-B5171C4D0E05}"/>
              </a:ext>
            </a:extLst>
          </p:cNvPr>
          <p:cNvGrpSpPr/>
          <p:nvPr/>
        </p:nvGrpSpPr>
        <p:grpSpPr>
          <a:xfrm>
            <a:off x="84800" y="2573536"/>
            <a:ext cx="1597667" cy="2191381"/>
            <a:chOff x="148547" y="1533674"/>
            <a:chExt cx="1597667" cy="21913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E57D6854-B09D-4864-97D6-DF2E67348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547" y="1533674"/>
              <a:ext cx="1597667" cy="144575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C6593F7F-71A5-4B3C-8003-EB4AA12E4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547" y="3030488"/>
              <a:ext cx="1596541" cy="694567"/>
            </a:xfrm>
            <a:prstGeom prst="rect">
              <a:avLst/>
            </a:prstGeom>
          </p:spPr>
        </p:pic>
      </p:grp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xmlns="" id="{AA85FBEB-B364-4A59-948E-F7E3DC3BCF3F}"/>
              </a:ext>
            </a:extLst>
          </p:cNvPr>
          <p:cNvSpPr/>
          <p:nvPr/>
        </p:nvSpPr>
        <p:spPr>
          <a:xfrm rot="5400000">
            <a:off x="1174219" y="2507823"/>
            <a:ext cx="1469036" cy="452540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718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8704"/>
            <a:ext cx="9144000" cy="32712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 малых КСО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86600" y="4903612"/>
            <a:ext cx="2057400" cy="273844"/>
          </a:xfrm>
        </p:spPr>
        <p:txBody>
          <a:bodyPr/>
          <a:lstStyle/>
          <a:p>
            <a:pPr>
              <a:defRPr/>
            </a:pPr>
            <a:fld id="{5F9E5F9C-C7B0-45DA-B783-AA9611217F9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DC61AFD4-8350-4B1E-B90D-4C616FB49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704"/>
            <a:ext cx="448013" cy="44801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EB7E7BA6-79AB-41F1-BC50-B9A750A6B70B}"/>
              </a:ext>
            </a:extLst>
          </p:cNvPr>
          <p:cNvGrpSpPr/>
          <p:nvPr/>
        </p:nvGrpSpPr>
        <p:grpSpPr>
          <a:xfrm>
            <a:off x="448012" y="455883"/>
            <a:ext cx="8501116" cy="4310262"/>
            <a:chOff x="448012" y="455883"/>
            <a:chExt cx="8501116" cy="4310262"/>
          </a:xfrm>
        </p:grpSpPr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xmlns="" id="{FC055227-FBE6-4D14-BB70-40E5D2457DAA}"/>
                </a:ext>
              </a:extLst>
            </p:cNvPr>
            <p:cNvSpPr/>
            <p:nvPr/>
          </p:nvSpPr>
          <p:spPr>
            <a:xfrm>
              <a:off x="448012" y="3750544"/>
              <a:ext cx="8501116" cy="1015601"/>
            </a:xfrm>
            <a:custGeom>
              <a:avLst/>
              <a:gdLst>
                <a:gd name="connsiteX0" fmla="*/ 0 w 8501116"/>
                <a:gd name="connsiteY0" fmla="*/ 0 h 1015601"/>
                <a:gd name="connsiteX1" fmla="*/ 8501116 w 8501116"/>
                <a:gd name="connsiteY1" fmla="*/ 0 h 1015601"/>
                <a:gd name="connsiteX2" fmla="*/ 8501116 w 8501116"/>
                <a:gd name="connsiteY2" fmla="*/ 1015601 h 1015601"/>
                <a:gd name="connsiteX3" fmla="*/ 0 w 8501116"/>
                <a:gd name="connsiteY3" fmla="*/ 1015601 h 1015601"/>
                <a:gd name="connsiteX4" fmla="*/ 0 w 8501116"/>
                <a:gd name="connsiteY4" fmla="*/ 0 h 101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1116" h="1015601">
                  <a:moveTo>
                    <a:pt x="0" y="0"/>
                  </a:moveTo>
                  <a:lnTo>
                    <a:pt x="8501116" y="0"/>
                  </a:lnTo>
                  <a:lnTo>
                    <a:pt x="8501116" y="1015601"/>
                  </a:lnTo>
                  <a:lnTo>
                    <a:pt x="0" y="10156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5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Предложения в проект изменений в Федеральный закон от 07.02.2011 №6-ФЗ "Об общих принципах организации и деятельности контрольно-счетных органов субъектов Российской Федерации и муниципальных образований"</a:t>
              </a:r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xmlns="" id="{0F8DD2B6-E891-4FA9-98B2-3EF041E12B78}"/>
                </a:ext>
              </a:extLst>
            </p:cNvPr>
            <p:cNvSpPr/>
            <p:nvPr/>
          </p:nvSpPr>
          <p:spPr>
            <a:xfrm>
              <a:off x="448012" y="2203783"/>
              <a:ext cx="8501116" cy="1561995"/>
            </a:xfrm>
            <a:custGeom>
              <a:avLst/>
              <a:gdLst>
                <a:gd name="connsiteX0" fmla="*/ 0 w 8501116"/>
                <a:gd name="connsiteY0" fmla="*/ 547057 h 1561994"/>
                <a:gd name="connsiteX1" fmla="*/ 4055309 w 8501116"/>
                <a:gd name="connsiteY1" fmla="*/ 547057 h 1561994"/>
                <a:gd name="connsiteX2" fmla="*/ 4055309 w 8501116"/>
                <a:gd name="connsiteY2" fmla="*/ 390499 h 1561994"/>
                <a:gd name="connsiteX3" fmla="*/ 3860060 w 8501116"/>
                <a:gd name="connsiteY3" fmla="*/ 390499 h 1561994"/>
                <a:gd name="connsiteX4" fmla="*/ 4250558 w 8501116"/>
                <a:gd name="connsiteY4" fmla="*/ 0 h 1561994"/>
                <a:gd name="connsiteX5" fmla="*/ 4641057 w 8501116"/>
                <a:gd name="connsiteY5" fmla="*/ 390499 h 1561994"/>
                <a:gd name="connsiteX6" fmla="*/ 4445807 w 8501116"/>
                <a:gd name="connsiteY6" fmla="*/ 390499 h 1561994"/>
                <a:gd name="connsiteX7" fmla="*/ 4445807 w 8501116"/>
                <a:gd name="connsiteY7" fmla="*/ 547057 h 1561994"/>
                <a:gd name="connsiteX8" fmla="*/ 8501116 w 8501116"/>
                <a:gd name="connsiteY8" fmla="*/ 547057 h 1561994"/>
                <a:gd name="connsiteX9" fmla="*/ 8501116 w 8501116"/>
                <a:gd name="connsiteY9" fmla="*/ 1561994 h 1561994"/>
                <a:gd name="connsiteX10" fmla="*/ 0 w 8501116"/>
                <a:gd name="connsiteY10" fmla="*/ 1561994 h 1561994"/>
                <a:gd name="connsiteX11" fmla="*/ 0 w 8501116"/>
                <a:gd name="connsiteY11" fmla="*/ 547057 h 15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01116" h="1561994">
                  <a:moveTo>
                    <a:pt x="8501116" y="1014937"/>
                  </a:moveTo>
                  <a:lnTo>
                    <a:pt x="4445807" y="1014937"/>
                  </a:lnTo>
                  <a:lnTo>
                    <a:pt x="4445807" y="1171495"/>
                  </a:lnTo>
                  <a:lnTo>
                    <a:pt x="4641056" y="1171495"/>
                  </a:lnTo>
                  <a:lnTo>
                    <a:pt x="4250558" y="1561993"/>
                  </a:lnTo>
                  <a:lnTo>
                    <a:pt x="3860059" y="1171495"/>
                  </a:lnTo>
                  <a:lnTo>
                    <a:pt x="4055309" y="1171495"/>
                  </a:lnTo>
                  <a:lnTo>
                    <a:pt x="4055309" y="1014937"/>
                  </a:lnTo>
                  <a:lnTo>
                    <a:pt x="0" y="1014937"/>
                  </a:lnTo>
                  <a:lnTo>
                    <a:pt x="0" y="1"/>
                  </a:lnTo>
                  <a:lnTo>
                    <a:pt x="8501116" y="1"/>
                  </a:lnTo>
                  <a:lnTo>
                    <a:pt x="8501116" y="1014937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14175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Основные проблемы, с которыми сталкиваются муниципальные контрольно-счетные органы </a:t>
              </a:r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xmlns="" id="{11D5DD10-85CA-44E4-BA6E-3EB0B504DA74}"/>
                </a:ext>
              </a:extLst>
            </p:cNvPr>
            <p:cNvSpPr/>
            <p:nvPr/>
          </p:nvSpPr>
          <p:spPr>
            <a:xfrm>
              <a:off x="448012" y="2752043"/>
              <a:ext cx="2125279" cy="467036"/>
            </a:xfrm>
            <a:custGeom>
              <a:avLst/>
              <a:gdLst>
                <a:gd name="connsiteX0" fmla="*/ 0 w 2125279"/>
                <a:gd name="connsiteY0" fmla="*/ 0 h 467036"/>
                <a:gd name="connsiteX1" fmla="*/ 2125279 w 2125279"/>
                <a:gd name="connsiteY1" fmla="*/ 0 h 467036"/>
                <a:gd name="connsiteX2" fmla="*/ 2125279 w 2125279"/>
                <a:gd name="connsiteY2" fmla="*/ 467036 h 467036"/>
                <a:gd name="connsiteX3" fmla="*/ 0 w 2125279"/>
                <a:gd name="connsiteY3" fmla="*/ 467036 h 467036"/>
                <a:gd name="connsiteX4" fmla="*/ 0 w 2125279"/>
                <a:gd name="connsiteY4" fmla="*/ 0 h 46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5279" h="467036">
                  <a:moveTo>
                    <a:pt x="0" y="0"/>
                  </a:moveTo>
                  <a:lnTo>
                    <a:pt x="2125279" y="0"/>
                  </a:lnTo>
                  <a:lnTo>
                    <a:pt x="2125279" y="467036"/>
                  </a:lnTo>
                  <a:lnTo>
                    <a:pt x="0" y="4670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/>
                <a:t>недостаточная штатная численность</a:t>
              </a: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xmlns="" id="{F71E61F1-7424-47C6-BF90-472FAC8CE551}"/>
                </a:ext>
              </a:extLst>
            </p:cNvPr>
            <p:cNvSpPr/>
            <p:nvPr/>
          </p:nvSpPr>
          <p:spPr>
            <a:xfrm>
              <a:off x="2573291" y="2752043"/>
              <a:ext cx="2125279" cy="467036"/>
            </a:xfrm>
            <a:custGeom>
              <a:avLst/>
              <a:gdLst>
                <a:gd name="connsiteX0" fmla="*/ 0 w 2125279"/>
                <a:gd name="connsiteY0" fmla="*/ 0 h 467036"/>
                <a:gd name="connsiteX1" fmla="*/ 2125279 w 2125279"/>
                <a:gd name="connsiteY1" fmla="*/ 0 h 467036"/>
                <a:gd name="connsiteX2" fmla="*/ 2125279 w 2125279"/>
                <a:gd name="connsiteY2" fmla="*/ 467036 h 467036"/>
                <a:gd name="connsiteX3" fmla="*/ 0 w 2125279"/>
                <a:gd name="connsiteY3" fmla="*/ 467036 h 467036"/>
                <a:gd name="connsiteX4" fmla="*/ 0 w 2125279"/>
                <a:gd name="connsiteY4" fmla="*/ 0 h 46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5279" h="467036">
                  <a:moveTo>
                    <a:pt x="0" y="0"/>
                  </a:moveTo>
                  <a:lnTo>
                    <a:pt x="2125279" y="0"/>
                  </a:lnTo>
                  <a:lnTo>
                    <a:pt x="2125279" y="467036"/>
                  </a:lnTo>
                  <a:lnTo>
                    <a:pt x="0" y="4670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/>
                <a:t>отсутствие организационной и функциональной независимости</a:t>
              </a: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9DD98AF3-BF02-4220-8AAA-BD902DD8CFF2}"/>
                </a:ext>
              </a:extLst>
            </p:cNvPr>
            <p:cNvSpPr/>
            <p:nvPr/>
          </p:nvSpPr>
          <p:spPr>
            <a:xfrm>
              <a:off x="4698570" y="2752043"/>
              <a:ext cx="2125279" cy="467036"/>
            </a:xfrm>
            <a:custGeom>
              <a:avLst/>
              <a:gdLst>
                <a:gd name="connsiteX0" fmla="*/ 0 w 2125279"/>
                <a:gd name="connsiteY0" fmla="*/ 0 h 467036"/>
                <a:gd name="connsiteX1" fmla="*/ 2125279 w 2125279"/>
                <a:gd name="connsiteY1" fmla="*/ 0 h 467036"/>
                <a:gd name="connsiteX2" fmla="*/ 2125279 w 2125279"/>
                <a:gd name="connsiteY2" fmla="*/ 467036 h 467036"/>
                <a:gd name="connsiteX3" fmla="*/ 0 w 2125279"/>
                <a:gd name="connsiteY3" fmla="*/ 467036 h 467036"/>
                <a:gd name="connsiteX4" fmla="*/ 0 w 2125279"/>
                <a:gd name="connsiteY4" fmla="*/ 0 h 46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5279" h="467036">
                  <a:moveTo>
                    <a:pt x="0" y="0"/>
                  </a:moveTo>
                  <a:lnTo>
                    <a:pt x="2125279" y="0"/>
                  </a:lnTo>
                  <a:lnTo>
                    <a:pt x="2125279" y="467036"/>
                  </a:lnTo>
                  <a:lnTo>
                    <a:pt x="0" y="4670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/>
                <a:t> недостаточная материально-техническая база</a:t>
              </a: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xmlns="" id="{50531CBF-CA43-455B-8E07-8B97C63B735E}"/>
                </a:ext>
              </a:extLst>
            </p:cNvPr>
            <p:cNvSpPr/>
            <p:nvPr/>
          </p:nvSpPr>
          <p:spPr>
            <a:xfrm>
              <a:off x="6823849" y="2752043"/>
              <a:ext cx="2125279" cy="467036"/>
            </a:xfrm>
            <a:custGeom>
              <a:avLst/>
              <a:gdLst>
                <a:gd name="connsiteX0" fmla="*/ 0 w 2125279"/>
                <a:gd name="connsiteY0" fmla="*/ 0 h 467036"/>
                <a:gd name="connsiteX1" fmla="*/ 2125279 w 2125279"/>
                <a:gd name="connsiteY1" fmla="*/ 0 h 467036"/>
                <a:gd name="connsiteX2" fmla="*/ 2125279 w 2125279"/>
                <a:gd name="connsiteY2" fmla="*/ 467036 h 467036"/>
                <a:gd name="connsiteX3" fmla="*/ 0 w 2125279"/>
                <a:gd name="connsiteY3" fmla="*/ 467036 h 467036"/>
                <a:gd name="connsiteX4" fmla="*/ 0 w 2125279"/>
                <a:gd name="connsiteY4" fmla="*/ 0 h 46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5279" h="467036">
                  <a:moveTo>
                    <a:pt x="0" y="0"/>
                  </a:moveTo>
                  <a:lnTo>
                    <a:pt x="2125279" y="0"/>
                  </a:lnTo>
                  <a:lnTo>
                    <a:pt x="2125279" y="467036"/>
                  </a:lnTo>
                  <a:lnTo>
                    <a:pt x="0" y="4670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/>
                <a:t>отсутствие доступа к информационным системам</a:t>
              </a: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A4179AFA-DEB3-45D8-A5EE-4AD9795426B8}"/>
                </a:ext>
              </a:extLst>
            </p:cNvPr>
            <p:cNvSpPr/>
            <p:nvPr/>
          </p:nvSpPr>
          <p:spPr>
            <a:xfrm>
              <a:off x="448012" y="455883"/>
              <a:ext cx="8501116" cy="1763134"/>
            </a:xfrm>
            <a:custGeom>
              <a:avLst/>
              <a:gdLst>
                <a:gd name="connsiteX0" fmla="*/ 0 w 8501116"/>
                <a:gd name="connsiteY0" fmla="*/ 547057 h 1561994"/>
                <a:gd name="connsiteX1" fmla="*/ 4055309 w 8501116"/>
                <a:gd name="connsiteY1" fmla="*/ 547057 h 1561994"/>
                <a:gd name="connsiteX2" fmla="*/ 4055309 w 8501116"/>
                <a:gd name="connsiteY2" fmla="*/ 390499 h 1561994"/>
                <a:gd name="connsiteX3" fmla="*/ 3860060 w 8501116"/>
                <a:gd name="connsiteY3" fmla="*/ 390499 h 1561994"/>
                <a:gd name="connsiteX4" fmla="*/ 4250558 w 8501116"/>
                <a:gd name="connsiteY4" fmla="*/ 0 h 1561994"/>
                <a:gd name="connsiteX5" fmla="*/ 4641057 w 8501116"/>
                <a:gd name="connsiteY5" fmla="*/ 390499 h 1561994"/>
                <a:gd name="connsiteX6" fmla="*/ 4445807 w 8501116"/>
                <a:gd name="connsiteY6" fmla="*/ 390499 h 1561994"/>
                <a:gd name="connsiteX7" fmla="*/ 4445807 w 8501116"/>
                <a:gd name="connsiteY7" fmla="*/ 547057 h 1561994"/>
                <a:gd name="connsiteX8" fmla="*/ 8501116 w 8501116"/>
                <a:gd name="connsiteY8" fmla="*/ 547057 h 1561994"/>
                <a:gd name="connsiteX9" fmla="*/ 8501116 w 8501116"/>
                <a:gd name="connsiteY9" fmla="*/ 1561994 h 1561994"/>
                <a:gd name="connsiteX10" fmla="*/ 0 w 8501116"/>
                <a:gd name="connsiteY10" fmla="*/ 1561994 h 1561994"/>
                <a:gd name="connsiteX11" fmla="*/ 0 w 8501116"/>
                <a:gd name="connsiteY11" fmla="*/ 547057 h 15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01116" h="1561994">
                  <a:moveTo>
                    <a:pt x="8501116" y="1014937"/>
                  </a:moveTo>
                  <a:lnTo>
                    <a:pt x="4445807" y="1014937"/>
                  </a:lnTo>
                  <a:lnTo>
                    <a:pt x="4445807" y="1171495"/>
                  </a:lnTo>
                  <a:lnTo>
                    <a:pt x="4641056" y="1171495"/>
                  </a:lnTo>
                  <a:lnTo>
                    <a:pt x="4250558" y="1561993"/>
                  </a:lnTo>
                  <a:lnTo>
                    <a:pt x="3860059" y="1171495"/>
                  </a:lnTo>
                  <a:lnTo>
                    <a:pt x="4055309" y="1171495"/>
                  </a:lnTo>
                  <a:lnTo>
                    <a:pt x="4055309" y="1014937"/>
                  </a:lnTo>
                  <a:lnTo>
                    <a:pt x="0" y="1014937"/>
                  </a:lnTo>
                  <a:lnTo>
                    <a:pt x="0" y="1"/>
                  </a:lnTo>
                  <a:lnTo>
                    <a:pt x="8501116" y="1"/>
                  </a:lnTo>
                  <a:lnTo>
                    <a:pt x="8501116" y="101493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0" rIns="128016" bIns="114175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Комиссия Совета контрольно-счетных органов при Счетной палате РФ по совершенствованию внешнего финансового контроля на муниципальном уровне</a:t>
              </a: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xmlns="" id="{1A38BD35-239F-4CF4-B756-FD4A06AE6039}"/>
                </a:ext>
              </a:extLst>
            </p:cNvPr>
            <p:cNvSpPr/>
            <p:nvPr/>
          </p:nvSpPr>
          <p:spPr>
            <a:xfrm>
              <a:off x="448012" y="1034321"/>
              <a:ext cx="4250558" cy="637997"/>
            </a:xfrm>
            <a:custGeom>
              <a:avLst/>
              <a:gdLst>
                <a:gd name="connsiteX0" fmla="*/ 0 w 4250558"/>
                <a:gd name="connsiteY0" fmla="*/ 0 h 467036"/>
                <a:gd name="connsiteX1" fmla="*/ 4250558 w 4250558"/>
                <a:gd name="connsiteY1" fmla="*/ 0 h 467036"/>
                <a:gd name="connsiteX2" fmla="*/ 4250558 w 4250558"/>
                <a:gd name="connsiteY2" fmla="*/ 467036 h 467036"/>
                <a:gd name="connsiteX3" fmla="*/ 0 w 4250558"/>
                <a:gd name="connsiteY3" fmla="*/ 467036 h 467036"/>
                <a:gd name="connsiteX4" fmla="*/ 0 w 4250558"/>
                <a:gd name="connsiteY4" fmla="*/ 0 h 46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0558" h="467036">
                  <a:moveTo>
                    <a:pt x="0" y="0"/>
                  </a:moveTo>
                  <a:lnTo>
                    <a:pt x="4250558" y="0"/>
                  </a:lnTo>
                  <a:lnTo>
                    <a:pt x="4250558" y="467036"/>
                  </a:lnTo>
                  <a:lnTo>
                    <a:pt x="0" y="4670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/>
                <a:t>Сбор, обобщение и анализ информации  о функционировании на территории страны внешнего финансового контроля на муниципальном уровне</a:t>
              </a: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xmlns="" id="{953DCEB8-99E9-4469-897C-0F501FEB605D}"/>
                </a:ext>
              </a:extLst>
            </p:cNvPr>
            <p:cNvSpPr/>
            <p:nvPr/>
          </p:nvSpPr>
          <p:spPr>
            <a:xfrm>
              <a:off x="4698570" y="1034321"/>
              <a:ext cx="4250558" cy="637997"/>
            </a:xfrm>
            <a:custGeom>
              <a:avLst/>
              <a:gdLst>
                <a:gd name="connsiteX0" fmla="*/ 0 w 4250558"/>
                <a:gd name="connsiteY0" fmla="*/ 0 h 467036"/>
                <a:gd name="connsiteX1" fmla="*/ 4250558 w 4250558"/>
                <a:gd name="connsiteY1" fmla="*/ 0 h 467036"/>
                <a:gd name="connsiteX2" fmla="*/ 4250558 w 4250558"/>
                <a:gd name="connsiteY2" fmla="*/ 467036 h 467036"/>
                <a:gd name="connsiteX3" fmla="*/ 0 w 4250558"/>
                <a:gd name="connsiteY3" fmla="*/ 467036 h 467036"/>
                <a:gd name="connsiteX4" fmla="*/ 0 w 4250558"/>
                <a:gd name="connsiteY4" fmla="*/ 0 h 46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0558" h="467036">
                  <a:moveTo>
                    <a:pt x="0" y="0"/>
                  </a:moveTo>
                  <a:lnTo>
                    <a:pt x="4250558" y="0"/>
                  </a:lnTo>
                  <a:lnTo>
                    <a:pt x="4250558" y="467036"/>
                  </a:lnTo>
                  <a:lnTo>
                    <a:pt x="0" y="4670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/>
                <a:t>Выработка предложений, направленных на совершенствование и повышение результативности работы контрольно-счетных органов муниципальных образований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3497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5AF3287-2EEB-4C0F-A266-D7784C668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1932" y="526216"/>
            <a:ext cx="6156960" cy="4766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xmlns="" id="{1B0F4328-2AA0-4F79-9090-ED0107ADAEFD}"/>
              </a:ext>
            </a:extLst>
          </p:cNvPr>
          <p:cNvSpPr/>
          <p:nvPr/>
        </p:nvSpPr>
        <p:spPr>
          <a:xfrm>
            <a:off x="427290" y="2597921"/>
            <a:ext cx="8409061" cy="2273182"/>
          </a:xfrm>
          <a:custGeom>
            <a:avLst/>
            <a:gdLst>
              <a:gd name="connsiteX0" fmla="*/ 222190 w 8409061"/>
              <a:gd name="connsiteY0" fmla="*/ 0 h 2273182"/>
              <a:gd name="connsiteX1" fmla="*/ 0 w 8409061"/>
              <a:gd name="connsiteY1" fmla="*/ 2273182 h 2273182"/>
              <a:gd name="connsiteX2" fmla="*/ 8409061 w 8409061"/>
              <a:gd name="connsiteY2" fmla="*/ 2230453 h 2273182"/>
              <a:gd name="connsiteX3" fmla="*/ 8263783 w 8409061"/>
              <a:gd name="connsiteY3" fmla="*/ 589660 h 2273182"/>
              <a:gd name="connsiteX4" fmla="*/ 957129 w 8409061"/>
              <a:gd name="connsiteY4" fmla="*/ 8546 h 2273182"/>
              <a:gd name="connsiteX5" fmla="*/ 222190 w 8409061"/>
              <a:gd name="connsiteY5" fmla="*/ 0 h 227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9061" h="2273182">
                <a:moveTo>
                  <a:pt x="222190" y="0"/>
                </a:moveTo>
                <a:lnTo>
                  <a:pt x="0" y="2273182"/>
                </a:lnTo>
                <a:lnTo>
                  <a:pt x="8409061" y="2230453"/>
                </a:lnTo>
                <a:lnTo>
                  <a:pt x="8263783" y="589660"/>
                </a:lnTo>
                <a:lnTo>
                  <a:pt x="957129" y="8546"/>
                </a:lnTo>
                <a:lnTo>
                  <a:pt x="222190" y="0"/>
                </a:lnTo>
                <a:close/>
              </a:path>
            </a:pathLst>
          </a:custGeom>
          <a:solidFill>
            <a:srgbClr val="70AD47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5707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информации о создании МКСО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состоянию на 01.01.2021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E8CFAF2-C15C-4DAB-9AF4-E6482FB182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17"/>
            <a:ext cx="448013" cy="448013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7B47FB60-7D17-4E18-BB90-62364C238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08917171"/>
              </p:ext>
            </p:extLst>
          </p:nvPr>
        </p:nvGraphicFramePr>
        <p:xfrm>
          <a:off x="518492" y="835321"/>
          <a:ext cx="8409062" cy="213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1A6D40-3180-427B-8BCA-C03283D4ACF1}"/>
              </a:ext>
            </a:extLst>
          </p:cNvPr>
          <p:cNvSpPr txBox="1"/>
          <p:nvPr/>
        </p:nvSpPr>
        <p:spPr>
          <a:xfrm>
            <a:off x="108100" y="1723252"/>
            <a:ext cx="2143987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создано МКСО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61D54C5-3FFC-4686-937F-91D7ECED2019}"/>
              </a:ext>
            </a:extLst>
          </p:cNvPr>
          <p:cNvSpPr txBox="1"/>
          <p:nvPr/>
        </p:nvSpPr>
        <p:spPr>
          <a:xfrm>
            <a:off x="2912173" y="1700190"/>
            <a:ext cx="2578521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переданы полномочия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2E176DA-AE23-4942-9486-342BC331C203}"/>
              </a:ext>
            </a:extLst>
          </p:cNvPr>
          <p:cNvSpPr txBox="1"/>
          <p:nvPr/>
        </p:nvSpPr>
        <p:spPr>
          <a:xfrm>
            <a:off x="6188829" y="1622474"/>
            <a:ext cx="3046478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охвачены внешним контролем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DD7D9419-1686-44D5-BB66-B2876825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5"/>
            <a:ext cx="2057400" cy="273844"/>
          </a:xfrm>
        </p:spPr>
        <p:txBody>
          <a:bodyPr/>
          <a:lstStyle/>
          <a:p>
            <a:pPr>
              <a:defRPr/>
            </a:pPr>
            <a:fld id="{5F9E5F9C-C7B0-45DA-B783-AA9611217F9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476C0E82-86E5-4FC4-B1AD-A1CF3A938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80192837"/>
              </p:ext>
            </p:extLst>
          </p:nvPr>
        </p:nvGraphicFramePr>
        <p:xfrm>
          <a:off x="467977" y="2723054"/>
          <a:ext cx="8413975" cy="213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F376F62-889C-48F1-906F-3418F2D7125E}"/>
              </a:ext>
            </a:extLst>
          </p:cNvPr>
          <p:cNvSpPr/>
          <p:nvPr/>
        </p:nvSpPr>
        <p:spPr>
          <a:xfrm>
            <a:off x="966449" y="3777138"/>
            <a:ext cx="445139" cy="22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11</a:t>
            </a:r>
            <a:endParaRPr lang="ru-RU" sz="1600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F3E7FD2-326C-40E5-84D1-45B5BBC3E170}"/>
              </a:ext>
            </a:extLst>
          </p:cNvPr>
          <p:cNvSpPr/>
          <p:nvPr/>
        </p:nvSpPr>
        <p:spPr>
          <a:xfrm>
            <a:off x="2120192" y="3709736"/>
            <a:ext cx="445139" cy="22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14</a:t>
            </a:r>
            <a:endParaRPr lang="ru-RU" sz="1600" b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FABBD94-5DC1-4FF8-AED0-D30CC9D3CAF9}"/>
              </a:ext>
            </a:extLst>
          </p:cNvPr>
          <p:cNvSpPr/>
          <p:nvPr/>
        </p:nvSpPr>
        <p:spPr>
          <a:xfrm>
            <a:off x="3283462" y="3429302"/>
            <a:ext cx="445139" cy="22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27</a:t>
            </a:r>
            <a:endParaRPr lang="ru-RU" sz="1600" b="1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59B6605-9B22-432F-B786-EFF8860A8F7C}"/>
              </a:ext>
            </a:extLst>
          </p:cNvPr>
          <p:cNvSpPr/>
          <p:nvPr/>
        </p:nvSpPr>
        <p:spPr>
          <a:xfrm>
            <a:off x="4452394" y="3043471"/>
            <a:ext cx="445139" cy="22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44</a:t>
            </a:r>
            <a:endParaRPr lang="ru-RU" sz="1600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1D00675-DF0D-48FA-ACC0-D3AFA9F2D00F}"/>
              </a:ext>
            </a:extLst>
          </p:cNvPr>
          <p:cNvSpPr/>
          <p:nvPr/>
        </p:nvSpPr>
        <p:spPr>
          <a:xfrm>
            <a:off x="7921306" y="3357983"/>
            <a:ext cx="445139" cy="22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30</a:t>
            </a:r>
            <a:endParaRPr lang="ru-RU" sz="1600" b="1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C2CCD0C-D66E-4162-8092-F4FE690FF9C9}"/>
              </a:ext>
            </a:extLst>
          </p:cNvPr>
          <p:cNvSpPr/>
          <p:nvPr/>
        </p:nvSpPr>
        <p:spPr>
          <a:xfrm>
            <a:off x="6774793" y="3125839"/>
            <a:ext cx="445139" cy="22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41</a:t>
            </a:r>
            <a:endParaRPr lang="ru-RU" sz="1600" b="1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05D8FBF-3AC1-422B-B799-4770182BDEC3}"/>
              </a:ext>
            </a:extLst>
          </p:cNvPr>
          <p:cNvSpPr/>
          <p:nvPr/>
        </p:nvSpPr>
        <p:spPr>
          <a:xfrm>
            <a:off x="5619008" y="3709736"/>
            <a:ext cx="445139" cy="22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14</a:t>
            </a:r>
            <a:endParaRPr lang="ru-RU" sz="16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1BFC3E2-8094-4ED2-BDE9-527E91FB9B08}"/>
              </a:ext>
            </a:extLst>
          </p:cNvPr>
          <p:cNvSpPr/>
          <p:nvPr/>
        </p:nvSpPr>
        <p:spPr>
          <a:xfrm>
            <a:off x="1124283" y="3353742"/>
            <a:ext cx="85895" cy="755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8357CA5F-31A0-41AA-8427-E53CEE421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83914680"/>
              </p:ext>
            </p:extLst>
          </p:nvPr>
        </p:nvGraphicFramePr>
        <p:xfrm>
          <a:off x="661348" y="540456"/>
          <a:ext cx="8027232" cy="465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7786D7-6459-4FEA-AB25-8CA45ADB6E3A}"/>
              </a:ext>
            </a:extLst>
          </p:cNvPr>
          <p:cNvSpPr txBox="1"/>
          <p:nvPr/>
        </p:nvSpPr>
        <p:spPr>
          <a:xfrm>
            <a:off x="1149860" y="3255787"/>
            <a:ext cx="1380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Всего МКСО</a:t>
            </a:r>
          </a:p>
        </p:txBody>
      </p:sp>
    </p:spTree>
    <p:extLst>
      <p:ext uri="{BB962C8B-B14F-4D97-AF65-F5344CB8AC3E}">
        <p14:creationId xmlns:p14="http://schemas.microsoft.com/office/powerpoint/2010/main" xmlns="" val="404371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6882D84-0301-48FA-A41B-57C24586242F}"/>
              </a:ext>
            </a:extLst>
          </p:cNvPr>
          <p:cNvSpPr/>
          <p:nvPr/>
        </p:nvSpPr>
        <p:spPr>
          <a:xfrm>
            <a:off x="4616573" y="477308"/>
            <a:ext cx="4452359" cy="4573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9CA06CC-3249-4511-86D6-CA0EF69D08F8}"/>
              </a:ext>
            </a:extLst>
          </p:cNvPr>
          <p:cNvSpPr/>
          <p:nvPr/>
        </p:nvSpPr>
        <p:spPr>
          <a:xfrm>
            <a:off x="71449" y="477308"/>
            <a:ext cx="4452359" cy="4573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1627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360363"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Факторы, влияющие на формирование показателя общего количества МКСО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731CF4C-9478-4290-A313-9E8F8B0010B6}"/>
              </a:ext>
            </a:extLst>
          </p:cNvPr>
          <p:cNvSpPr/>
          <p:nvPr/>
        </p:nvSpPr>
        <p:spPr>
          <a:xfrm>
            <a:off x="4902095" y="1764335"/>
            <a:ext cx="166400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Представительный орган МО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3F28700-6C83-45C6-A6A0-CA1AB6EFF149}"/>
              </a:ext>
            </a:extLst>
          </p:cNvPr>
          <p:cNvSpPr/>
          <p:nvPr/>
        </p:nvSpPr>
        <p:spPr>
          <a:xfrm>
            <a:off x="4902095" y="2573191"/>
            <a:ext cx="166400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Представительный орган МО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60143C8F-2A9C-43B4-8EF5-FC7F9A12DED6}"/>
              </a:ext>
            </a:extLst>
          </p:cNvPr>
          <p:cNvSpPr/>
          <p:nvPr/>
        </p:nvSpPr>
        <p:spPr>
          <a:xfrm>
            <a:off x="7000407" y="2119889"/>
            <a:ext cx="1880743" cy="630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КСО субъекта РФ</a:t>
            </a:r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xmlns="" id="{643604E8-8F65-4060-97EC-AB4DD5C0ED93}"/>
              </a:ext>
            </a:extLst>
          </p:cNvPr>
          <p:cNvSpPr/>
          <p:nvPr/>
        </p:nvSpPr>
        <p:spPr>
          <a:xfrm>
            <a:off x="5701999" y="2205517"/>
            <a:ext cx="1584176" cy="439645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Полномочия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C6A174E-69D8-4B77-9EDD-18C482C07E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17"/>
            <a:ext cx="448013" cy="44801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3835200-5117-423D-82C9-00D713DCD6E5}"/>
              </a:ext>
            </a:extLst>
          </p:cNvPr>
          <p:cNvSpPr/>
          <p:nvPr/>
        </p:nvSpPr>
        <p:spPr>
          <a:xfrm>
            <a:off x="164214" y="3325860"/>
            <a:ext cx="17360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Поселения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6AFE6B-4D2E-4DC7-9FD4-EDC1A750507C}"/>
              </a:ext>
            </a:extLst>
          </p:cNvPr>
          <p:cNvSpPr/>
          <p:nvPr/>
        </p:nvSpPr>
        <p:spPr>
          <a:xfrm>
            <a:off x="164214" y="3897736"/>
            <a:ext cx="173600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Городские округа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5C992B8-93D4-45D2-8E53-B8083406FA58}"/>
              </a:ext>
            </a:extLst>
          </p:cNvPr>
          <p:cNvSpPr/>
          <p:nvPr/>
        </p:nvSpPr>
        <p:spPr>
          <a:xfrm>
            <a:off x="164215" y="4464689"/>
            <a:ext cx="173601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Муниципальные районы</a:t>
            </a:r>
          </a:p>
        </p:txBody>
      </p:sp>
      <p:sp>
        <p:nvSpPr>
          <p:cNvPr id="21" name="Номер слайда 9">
            <a:extLst>
              <a:ext uri="{FF2B5EF4-FFF2-40B4-BE49-F238E27FC236}">
                <a16:creationId xmlns:a16="http://schemas.microsoft.com/office/drawing/2014/main" xmlns="" id="{D49EE50E-9754-4521-8424-C19912E8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5"/>
            <a:ext cx="2057400" cy="273844"/>
          </a:xfrm>
        </p:spPr>
        <p:txBody>
          <a:bodyPr/>
          <a:lstStyle/>
          <a:p>
            <a:pPr>
              <a:defRPr/>
            </a:pPr>
            <a:fld id="{5F9E5F9C-C7B0-45DA-B783-AA9611217F9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0521C5B-3C87-4B6F-A8A7-B1F1AD2D6CF0}"/>
              </a:ext>
            </a:extLst>
          </p:cNvPr>
          <p:cNvSpPr txBox="1"/>
          <p:nvPr/>
        </p:nvSpPr>
        <p:spPr>
          <a:xfrm>
            <a:off x="208297" y="443689"/>
            <a:ext cx="43530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Изменения в Федеральный закон от 06.10.2003 №131-ФЗ "Об общих принципах организации местного самоуправления в Российской Федерации"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F7B1536-9145-4A86-AEBF-F317E585B80C}"/>
              </a:ext>
            </a:extLst>
          </p:cNvPr>
          <p:cNvSpPr txBox="1"/>
          <p:nvPr/>
        </p:nvSpPr>
        <p:spPr>
          <a:xfrm>
            <a:off x="4579039" y="474813"/>
            <a:ext cx="44862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Изменения в Федеральный закон от 07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2011 №6-ФЗ "Об общих принципах организации и деятельности контрольно-счетных органов субъектов Российской Федерации и муниципальных образований"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4A157E3-EFDE-4A60-BFF3-468ADC0FF899}"/>
              </a:ext>
            </a:extLst>
          </p:cNvPr>
          <p:cNvSpPr txBox="1"/>
          <p:nvPr/>
        </p:nvSpPr>
        <p:spPr>
          <a:xfrm>
            <a:off x="75069" y="1131835"/>
            <a:ext cx="44487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Федеральный закон от 03.04.2017 № 62-ФЗ </a:t>
            </a:r>
            <a:endParaRPr lang="ru-RU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D7E3C80-ABFC-46A9-8AAE-145E0DF32E60}"/>
              </a:ext>
            </a:extLst>
          </p:cNvPr>
          <p:cNvSpPr txBox="1"/>
          <p:nvPr/>
        </p:nvSpPr>
        <p:spPr>
          <a:xfrm>
            <a:off x="93146" y="3023351"/>
            <a:ext cx="42838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Федеральный закон от 01.05.2019 № 87-ФЗ </a:t>
            </a:r>
            <a:endParaRPr lang="ru-RU" sz="16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3423F40-4358-4278-BF30-E70F7335A074}"/>
              </a:ext>
            </a:extLst>
          </p:cNvPr>
          <p:cNvSpPr/>
          <p:nvPr/>
        </p:nvSpPr>
        <p:spPr>
          <a:xfrm>
            <a:off x="146428" y="1416511"/>
            <a:ext cx="17360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Поселения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C677247-CB79-4BA7-987C-45572DB1E146}"/>
              </a:ext>
            </a:extLst>
          </p:cNvPr>
          <p:cNvSpPr/>
          <p:nvPr/>
        </p:nvSpPr>
        <p:spPr>
          <a:xfrm>
            <a:off x="146428" y="1988387"/>
            <a:ext cx="173600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Городские округа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B0AF4F48-9852-45D1-8242-16A419D6249C}"/>
              </a:ext>
            </a:extLst>
          </p:cNvPr>
          <p:cNvSpPr/>
          <p:nvPr/>
        </p:nvSpPr>
        <p:spPr>
          <a:xfrm>
            <a:off x="146429" y="2555340"/>
            <a:ext cx="173601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Муниципальные районы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247C76C1-48D3-4C30-83BE-6C2EA2D6002E}"/>
              </a:ext>
            </a:extLst>
          </p:cNvPr>
          <p:cNvSpPr/>
          <p:nvPr/>
        </p:nvSpPr>
        <p:spPr>
          <a:xfrm>
            <a:off x="2460508" y="1770713"/>
            <a:ext cx="1886220" cy="671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Городские округа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71D8F4F-46B1-4D6F-BC31-4BFC817A2886}"/>
              </a:ext>
            </a:extLst>
          </p:cNvPr>
          <p:cNvSpPr txBox="1"/>
          <p:nvPr/>
        </p:nvSpPr>
        <p:spPr>
          <a:xfrm>
            <a:off x="4628965" y="1397494"/>
            <a:ext cx="44363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Федеральный закон от 27</a:t>
            </a:r>
            <a:r>
              <a:rPr lang="en-US" sz="1600" b="1" dirty="0"/>
              <a:t>.12.</a:t>
            </a:r>
            <a:r>
              <a:rPr lang="ru-RU" sz="1600" b="1" dirty="0"/>
              <a:t>2018 № 566-ФЗ</a:t>
            </a:r>
            <a:endParaRPr lang="ru-RU" sz="1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1B193ED-AE9E-4DC1-A53B-59350FC39264}"/>
              </a:ext>
            </a:extLst>
          </p:cNvPr>
          <p:cNvSpPr txBox="1"/>
          <p:nvPr/>
        </p:nvSpPr>
        <p:spPr>
          <a:xfrm>
            <a:off x="4616572" y="3106365"/>
            <a:ext cx="44363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Федеральный закон от 01</a:t>
            </a:r>
            <a:r>
              <a:rPr lang="en-US" sz="1600" b="1" dirty="0"/>
              <a:t>.</a:t>
            </a:r>
            <a:r>
              <a:rPr lang="ru-RU" sz="1600" b="1" dirty="0"/>
              <a:t>07</a:t>
            </a:r>
            <a:r>
              <a:rPr lang="en-US" sz="1600" b="1" dirty="0"/>
              <a:t>.</a:t>
            </a:r>
            <a:r>
              <a:rPr lang="ru-RU" sz="1600" b="1" dirty="0"/>
              <a:t>2021 № 255-ФЗ</a:t>
            </a:r>
            <a:endParaRPr lang="ru-RU" sz="16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5ACD1E0D-8EEA-4A3A-B162-C98146230D05}"/>
              </a:ext>
            </a:extLst>
          </p:cNvPr>
          <p:cNvSpPr/>
          <p:nvPr/>
        </p:nvSpPr>
        <p:spPr>
          <a:xfrm>
            <a:off x="4814948" y="3444919"/>
            <a:ext cx="166400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Муниципальный район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2AB3B56D-9144-404A-9062-137874BFBE23}"/>
              </a:ext>
            </a:extLst>
          </p:cNvPr>
          <p:cNvSpPr/>
          <p:nvPr/>
        </p:nvSpPr>
        <p:spPr>
          <a:xfrm>
            <a:off x="4814948" y="3990845"/>
            <a:ext cx="166400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Муниципальный округ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1230D546-7A43-450A-A31E-1759C97FC8E6}"/>
              </a:ext>
            </a:extLst>
          </p:cNvPr>
          <p:cNvSpPr/>
          <p:nvPr/>
        </p:nvSpPr>
        <p:spPr>
          <a:xfrm>
            <a:off x="4814948" y="4536277"/>
            <a:ext cx="166400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Городской округ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8A21A7E9-5091-417A-A1A6-409047730F7A}"/>
              </a:ext>
            </a:extLst>
          </p:cNvPr>
          <p:cNvSpPr/>
          <p:nvPr/>
        </p:nvSpPr>
        <p:spPr>
          <a:xfrm>
            <a:off x="6970333" y="3829916"/>
            <a:ext cx="2052512" cy="7247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Юридические лица</a:t>
            </a:r>
          </a:p>
        </p:txBody>
      </p:sp>
      <p:sp>
        <p:nvSpPr>
          <p:cNvPr id="45" name="Стрелка: пятиугольник 44">
            <a:extLst>
              <a:ext uri="{FF2B5EF4-FFF2-40B4-BE49-F238E27FC236}">
                <a16:creationId xmlns:a16="http://schemas.microsoft.com/office/drawing/2014/main" xmlns="" id="{F40E4084-7D49-4FD5-8D95-C7967BA69F36}"/>
              </a:ext>
            </a:extLst>
          </p:cNvPr>
          <p:cNvSpPr/>
          <p:nvPr/>
        </p:nvSpPr>
        <p:spPr>
          <a:xfrm>
            <a:off x="6381347" y="3800987"/>
            <a:ext cx="940481" cy="864030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МКСО</a:t>
            </a:r>
          </a:p>
        </p:txBody>
      </p:sp>
      <p:sp>
        <p:nvSpPr>
          <p:cNvPr id="37" name="Правая фигурная скобка 36">
            <a:extLst>
              <a:ext uri="{FF2B5EF4-FFF2-40B4-BE49-F238E27FC236}">
                <a16:creationId xmlns:a16="http://schemas.microsoft.com/office/drawing/2014/main" xmlns="" id="{4C63D0A1-9475-4BF8-9463-2D491891201F}"/>
              </a:ext>
            </a:extLst>
          </p:cNvPr>
          <p:cNvSpPr/>
          <p:nvPr/>
        </p:nvSpPr>
        <p:spPr>
          <a:xfrm>
            <a:off x="2036957" y="3343192"/>
            <a:ext cx="291605" cy="1595202"/>
          </a:xfrm>
          <a:prstGeom prst="rightBrace">
            <a:avLst>
              <a:gd name="adj1" fmla="val 108574"/>
              <a:gd name="adj2" fmla="val 43892"/>
            </a:avLst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xmlns="" id="{E45D78C7-D15F-400A-B2FF-C48C7E75361D}"/>
              </a:ext>
            </a:extLst>
          </p:cNvPr>
          <p:cNvSpPr/>
          <p:nvPr/>
        </p:nvSpPr>
        <p:spPr>
          <a:xfrm>
            <a:off x="2008087" y="1428920"/>
            <a:ext cx="291605" cy="1595202"/>
          </a:xfrm>
          <a:prstGeom prst="rightBrace">
            <a:avLst>
              <a:gd name="adj1" fmla="val 108574"/>
              <a:gd name="adj2" fmla="val 43892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196D93F2-0F38-454D-BE08-7200868715F9}"/>
              </a:ext>
            </a:extLst>
          </p:cNvPr>
          <p:cNvSpPr/>
          <p:nvPr/>
        </p:nvSpPr>
        <p:spPr>
          <a:xfrm>
            <a:off x="2430269" y="3729829"/>
            <a:ext cx="1946697" cy="671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Муниципаль-ные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округа</a:t>
            </a:r>
          </a:p>
        </p:txBody>
      </p:sp>
    </p:spTree>
    <p:extLst>
      <p:ext uri="{BB962C8B-B14F-4D97-AF65-F5344CB8AC3E}">
        <p14:creationId xmlns:p14="http://schemas.microsoft.com/office/powerpoint/2010/main" xmlns="" val="200415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1627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360363"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количестве МКСО, не обладающих статусом юридического лица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C6A174E-69D8-4B77-9EDD-18C482C07E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17"/>
            <a:ext cx="448013" cy="448013"/>
          </a:xfrm>
          <a:prstGeom prst="rect">
            <a:avLst/>
          </a:prstGeom>
        </p:spPr>
      </p:pic>
      <p:sp>
        <p:nvSpPr>
          <p:cNvPr id="21" name="Номер слайда 9">
            <a:extLst>
              <a:ext uri="{FF2B5EF4-FFF2-40B4-BE49-F238E27FC236}">
                <a16:creationId xmlns:a16="http://schemas.microsoft.com/office/drawing/2014/main" xmlns="" id="{D49EE50E-9754-4521-8424-C19912E8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5"/>
            <a:ext cx="2057400" cy="273844"/>
          </a:xfrm>
        </p:spPr>
        <p:txBody>
          <a:bodyPr/>
          <a:lstStyle/>
          <a:p>
            <a:pPr>
              <a:defRPr/>
            </a:pPr>
            <a:fld id="{5F9E5F9C-C7B0-45DA-B783-AA9611217F9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E21B682B-8049-4E0E-AA0D-204BB2653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70258329"/>
              </p:ext>
            </p:extLst>
          </p:nvPr>
        </p:nvGraphicFramePr>
        <p:xfrm>
          <a:off x="46716" y="420151"/>
          <a:ext cx="8798180" cy="110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37553766-2F40-46A8-B2BD-769D3F5EB4C1}"/>
              </a:ext>
            </a:extLst>
          </p:cNvPr>
          <p:cNvGrpSpPr/>
          <p:nvPr/>
        </p:nvGrpSpPr>
        <p:grpSpPr>
          <a:xfrm>
            <a:off x="3204675" y="1564527"/>
            <a:ext cx="5601763" cy="1102002"/>
            <a:chOff x="4862477" y="1714933"/>
            <a:chExt cx="1749012" cy="1102002"/>
          </a:xfrm>
        </p:grpSpPr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xmlns="" id="{7791FB81-CAAF-4ECC-BEDF-DCB5381597DD}"/>
                </a:ext>
              </a:extLst>
            </p:cNvPr>
            <p:cNvSpPr/>
            <p:nvPr/>
          </p:nvSpPr>
          <p:spPr>
            <a:xfrm>
              <a:off x="5087939" y="2103122"/>
              <a:ext cx="1523550" cy="713813"/>
            </a:xfrm>
            <a:custGeom>
              <a:avLst/>
              <a:gdLst>
                <a:gd name="connsiteX0" fmla="*/ 0 w 1070185"/>
                <a:gd name="connsiteY0" fmla="*/ 0 h 713813"/>
                <a:gd name="connsiteX1" fmla="*/ 1070185 w 1070185"/>
                <a:gd name="connsiteY1" fmla="*/ 0 h 713813"/>
                <a:gd name="connsiteX2" fmla="*/ 1070185 w 1070185"/>
                <a:gd name="connsiteY2" fmla="*/ 713813 h 713813"/>
                <a:gd name="connsiteX3" fmla="*/ 0 w 1070185"/>
                <a:gd name="connsiteY3" fmla="*/ 713813 h 713813"/>
                <a:gd name="connsiteX4" fmla="*/ 0 w 1070185"/>
                <a:gd name="connsiteY4" fmla="*/ 0 h 7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185" h="713813">
                  <a:moveTo>
                    <a:pt x="0" y="0"/>
                  </a:moveTo>
                  <a:lnTo>
                    <a:pt x="1070185" y="0"/>
                  </a:lnTo>
                  <a:lnTo>
                    <a:pt x="1070185" y="713813"/>
                  </a:lnTo>
                  <a:lnTo>
                    <a:pt x="0" y="7138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71230" tIns="42672" rIns="42672" bIns="42672" numCol="1" spcCol="1270" anchor="ctr" anchorCtr="0">
              <a:noAutofit/>
            </a:bodyPr>
            <a:lstStyle/>
            <a:p>
              <a:pPr marL="0" lvl="0" indent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/>
                <a:t>в соответствии с новыми положениями Федерального закона №6-ФЗ </a:t>
              </a:r>
              <a:r>
                <a:rPr lang="ru-RU" sz="1400" b="1" i="1" kern="1200" dirty="0"/>
                <a:t>(в редакции от 01.07.2021)</a:t>
              </a:r>
              <a:r>
                <a:rPr lang="ru-RU" sz="1400" b="1" kern="1200" dirty="0"/>
                <a:t> должны быть преобразованы в юридические лица</a:t>
              </a: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xmlns="" id="{EAFE4BFE-9A7E-46AE-91CA-CCD63DDAEF12}"/>
                </a:ext>
              </a:extLst>
            </p:cNvPr>
            <p:cNvSpPr/>
            <p:nvPr/>
          </p:nvSpPr>
          <p:spPr>
            <a:xfrm>
              <a:off x="4862477" y="1714933"/>
              <a:ext cx="261484" cy="776379"/>
            </a:xfrm>
            <a:custGeom>
              <a:avLst/>
              <a:gdLst>
                <a:gd name="connsiteX0" fmla="*/ 0 w 713457"/>
                <a:gd name="connsiteY0" fmla="*/ 356729 h 713457"/>
                <a:gd name="connsiteX1" fmla="*/ 356729 w 713457"/>
                <a:gd name="connsiteY1" fmla="*/ 0 h 713457"/>
                <a:gd name="connsiteX2" fmla="*/ 713458 w 713457"/>
                <a:gd name="connsiteY2" fmla="*/ 356729 h 713457"/>
                <a:gd name="connsiteX3" fmla="*/ 356729 w 713457"/>
                <a:gd name="connsiteY3" fmla="*/ 713458 h 713457"/>
                <a:gd name="connsiteX4" fmla="*/ 0 w 713457"/>
                <a:gd name="connsiteY4" fmla="*/ 356729 h 71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457" h="713457">
                  <a:moveTo>
                    <a:pt x="0" y="356729"/>
                  </a:moveTo>
                  <a:cubicBezTo>
                    <a:pt x="0" y="159713"/>
                    <a:pt x="159713" y="0"/>
                    <a:pt x="356729" y="0"/>
                  </a:cubicBezTo>
                  <a:cubicBezTo>
                    <a:pt x="553745" y="0"/>
                    <a:pt x="713458" y="159713"/>
                    <a:pt x="713458" y="356729"/>
                  </a:cubicBezTo>
                  <a:cubicBezTo>
                    <a:pt x="713458" y="553745"/>
                    <a:pt x="553745" y="713458"/>
                    <a:pt x="356729" y="713458"/>
                  </a:cubicBezTo>
                  <a:cubicBezTo>
                    <a:pt x="159713" y="713458"/>
                    <a:pt x="0" y="553745"/>
                    <a:pt x="0" y="356729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4483" tIns="104483" rIns="104483" bIns="10448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841 МКСО</a:t>
              </a:r>
            </a:p>
          </p:txBody>
        </p:sp>
      </p:grp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5B7860B7-E269-4800-B8DA-E173FBDE54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68567178"/>
              </p:ext>
            </p:extLst>
          </p:nvPr>
        </p:nvGraphicFramePr>
        <p:xfrm>
          <a:off x="337562" y="1881522"/>
          <a:ext cx="8545793" cy="279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2" name="Схема 31">
            <a:extLst>
              <a:ext uri="{FF2B5EF4-FFF2-40B4-BE49-F238E27FC236}">
                <a16:creationId xmlns:a16="http://schemas.microsoft.com/office/drawing/2014/main" xmlns="" id="{03DF5502-9768-464C-AAB8-20D30936B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63800278"/>
              </p:ext>
            </p:extLst>
          </p:nvPr>
        </p:nvGraphicFramePr>
        <p:xfrm>
          <a:off x="224005" y="4286612"/>
          <a:ext cx="8798179" cy="71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xmlns="" val="316950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1627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360363"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Финансовая основа для решения вопросов местного значения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C6A174E-69D8-4B77-9EDD-18C482C07E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17"/>
            <a:ext cx="448013" cy="448013"/>
          </a:xfrm>
          <a:prstGeom prst="rect">
            <a:avLst/>
          </a:prstGeom>
        </p:spPr>
      </p:pic>
      <p:sp>
        <p:nvSpPr>
          <p:cNvPr id="21" name="Номер слайда 9">
            <a:extLst>
              <a:ext uri="{FF2B5EF4-FFF2-40B4-BE49-F238E27FC236}">
                <a16:creationId xmlns:a16="http://schemas.microsoft.com/office/drawing/2014/main" xmlns="" id="{D49EE50E-9754-4521-8424-C19912E8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5"/>
            <a:ext cx="2057400" cy="273844"/>
          </a:xfrm>
        </p:spPr>
        <p:txBody>
          <a:bodyPr/>
          <a:lstStyle/>
          <a:p>
            <a:pPr>
              <a:defRPr/>
            </a:pPr>
            <a:fld id="{5F9E5F9C-C7B0-45DA-B783-AA9611217F9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8CD92F6-9E56-4F10-BBF2-371E71EC8DA3}"/>
              </a:ext>
            </a:extLst>
          </p:cNvPr>
          <p:cNvSpPr txBox="1"/>
          <p:nvPr/>
        </p:nvSpPr>
        <p:spPr>
          <a:xfrm>
            <a:off x="514219" y="592111"/>
            <a:ext cx="35901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ea typeface="Times New Roman" panose="02020603050405020304" pitchFamily="18" charset="0"/>
              </a:rPr>
              <a:t>Распределение </a:t>
            </a:r>
            <a:r>
              <a:rPr lang="ru-RU" sz="1400" b="1" u="sng" dirty="0">
                <a:effectLst/>
                <a:ea typeface="Times New Roman" panose="02020603050405020304" pitchFamily="18" charset="0"/>
              </a:rPr>
              <a:t>собственных</a:t>
            </a:r>
            <a:r>
              <a:rPr lang="ru-RU" sz="1400" b="1" dirty="0">
                <a:effectLst/>
                <a:ea typeface="Times New Roman" panose="02020603050405020304" pitchFamily="18" charset="0"/>
              </a:rPr>
              <a:t> доходов местных бюджетов</a:t>
            </a:r>
            <a:r>
              <a:rPr lang="en-US" sz="1400" b="1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ea typeface="Times New Roman" panose="02020603050405020304" pitchFamily="18" charset="0"/>
              </a:rPr>
              <a:t>по видам муниципальных образований в 2020 году</a:t>
            </a:r>
            <a:endParaRPr lang="ru-RU" sz="1400" b="1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9FAB7636-ED68-4FF2-941D-8C9820BE39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7625097"/>
              </p:ext>
            </p:extLst>
          </p:nvPr>
        </p:nvGraphicFramePr>
        <p:xfrm>
          <a:off x="96993" y="1290189"/>
          <a:ext cx="4292184" cy="345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356826-BFE9-4013-B124-9FCF68E348D5}"/>
              </a:ext>
            </a:extLst>
          </p:cNvPr>
          <p:cNvSpPr txBox="1"/>
          <p:nvPr/>
        </p:nvSpPr>
        <p:spPr>
          <a:xfrm>
            <a:off x="1840849" y="2028853"/>
            <a:ext cx="10747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ffectLst/>
                <a:ea typeface="Times New Roman" panose="02020603050405020304" pitchFamily="18" charset="0"/>
              </a:rPr>
              <a:t>3 401,7 млрд. рублей</a:t>
            </a:r>
            <a:endParaRPr lang="ru-RU" sz="1400" b="1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922EC66F-C2EF-4715-B48B-E92C383A7D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36545462"/>
              </p:ext>
            </p:extLst>
          </p:nvPr>
        </p:nvGraphicFramePr>
        <p:xfrm>
          <a:off x="4479118" y="592111"/>
          <a:ext cx="4350089" cy="42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91327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9186330" cy="375453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по штатной численности на 01.01.2021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86600" y="4869655"/>
            <a:ext cx="2057400" cy="273844"/>
          </a:xfrm>
        </p:spPr>
        <p:txBody>
          <a:bodyPr/>
          <a:lstStyle/>
          <a:p>
            <a:pPr>
              <a:defRPr/>
            </a:pPr>
            <a:fld id="{5F9E5F9C-C7B0-45DA-B783-AA9611217F9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4231A6E1-B89F-4B5B-8BFC-84F772ACD8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76077677"/>
              </p:ext>
            </p:extLst>
          </p:nvPr>
        </p:nvGraphicFramePr>
        <p:xfrm>
          <a:off x="400854" y="562370"/>
          <a:ext cx="8458200" cy="44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50713BEC-49DC-458E-A9E5-E0E558E16F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17"/>
            <a:ext cx="448013" cy="448013"/>
          </a:xfrm>
          <a:prstGeom prst="rect">
            <a:avLst/>
          </a:prstGeom>
        </p:spPr>
      </p:pic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3AB296E9-8526-4162-88FE-57F8CE5BB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63180057"/>
              </p:ext>
            </p:extLst>
          </p:nvPr>
        </p:nvGraphicFramePr>
        <p:xfrm>
          <a:off x="-562843" y="1627626"/>
          <a:ext cx="4668998" cy="3166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9EC50E8-D394-4C34-8774-7793D970D8AF}"/>
              </a:ext>
            </a:extLst>
          </p:cNvPr>
          <p:cNvSpPr txBox="1"/>
          <p:nvPr/>
        </p:nvSpPr>
        <p:spPr>
          <a:xfrm>
            <a:off x="675316" y="1157603"/>
            <a:ext cx="25769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МКСО со штатной численностью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DDAF606D-4644-428B-9866-B4A240C30177}"/>
              </a:ext>
            </a:extLst>
          </p:cNvPr>
          <p:cNvSpPr/>
          <p:nvPr/>
        </p:nvSpPr>
        <p:spPr>
          <a:xfrm>
            <a:off x="1386316" y="2714471"/>
            <a:ext cx="922020" cy="7841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2063 МКСО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6E4BC44-4F56-4303-ABAE-921B19EED67E}"/>
              </a:ext>
            </a:extLst>
          </p:cNvPr>
          <p:cNvSpPr txBox="1"/>
          <p:nvPr/>
        </p:nvSpPr>
        <p:spPr>
          <a:xfrm>
            <a:off x="4280818" y="1135154"/>
            <a:ext cx="4629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 видам должностей 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740A9F62-D842-4DAC-B611-7B64ADB25CB7}"/>
              </a:ext>
            </a:extLst>
          </p:cNvPr>
          <p:cNvGrpSpPr/>
          <p:nvPr/>
        </p:nvGrpSpPr>
        <p:grpSpPr>
          <a:xfrm>
            <a:off x="4057022" y="1516342"/>
            <a:ext cx="4802033" cy="2912476"/>
            <a:chOff x="4174418" y="1498128"/>
            <a:chExt cx="4802033" cy="2912476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xmlns="" id="{44EB5AA9-6628-49B0-9F60-6E4F8331D886}"/>
                </a:ext>
              </a:extLst>
            </p:cNvPr>
            <p:cNvSpPr/>
            <p:nvPr/>
          </p:nvSpPr>
          <p:spPr>
            <a:xfrm>
              <a:off x="4358827" y="1498128"/>
              <a:ext cx="4463837" cy="5118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36000" bIns="0" anchor="ctr"/>
            <a:lstStyle/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6397</a:t>
              </a: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штатных должностей в МКСО</a:t>
              </a: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xmlns="" id="{0FD08906-2D24-4423-8062-79037C7E2821}"/>
                </a:ext>
              </a:extLst>
            </p:cNvPr>
            <p:cNvSpPr/>
            <p:nvPr/>
          </p:nvSpPr>
          <p:spPr>
            <a:xfrm>
              <a:off x="4174418" y="2413347"/>
              <a:ext cx="1797819" cy="78953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1400" b="1" u="none" strike="noStrike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Муниципальные  должности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1600" b="1" u="none" strike="noStrike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948 ед.</a:t>
              </a:r>
              <a:endParaRPr lang="ru-RU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38680E12-E89B-4330-806A-A6DD97738564}"/>
                </a:ext>
              </a:extLst>
            </p:cNvPr>
            <p:cNvSpPr/>
            <p:nvPr/>
          </p:nvSpPr>
          <p:spPr>
            <a:xfrm>
              <a:off x="4334110" y="3688466"/>
              <a:ext cx="4463837" cy="72213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2000" tIns="174012" rIns="72000" bIns="174012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</a:t>
              </a:r>
              <a:r>
                <a:rPr lang="ru-RU" sz="1400" b="1" u="none" strike="noStrike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одлежат отнесению к муниципальным  должностям в соответствии с 255-ФЗ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1600" b="1" u="none" strike="noStrike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2029 ед.</a:t>
              </a:r>
              <a:endParaRPr lang="ru-RU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65E6D97C-3633-42A5-A1F6-7E2A08AF873E}"/>
                </a:ext>
              </a:extLst>
            </p:cNvPr>
            <p:cNvSpPr/>
            <p:nvPr/>
          </p:nvSpPr>
          <p:spPr>
            <a:xfrm>
              <a:off x="6475739" y="2399656"/>
              <a:ext cx="2500712" cy="78953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159553" rIns="72000" bIns="15955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1400" b="1" u="none" strike="noStrike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Должности муниципальной службы и иные должности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1600" b="1" u="none" strike="noStrike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3420 ед.</a:t>
              </a:r>
              <a:endParaRPr lang="ru-RU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xmlns="" id="{187B77E5-DD10-4080-88BC-A696CA0CCCB9}"/>
              </a:ext>
            </a:extLst>
          </p:cNvPr>
          <p:cNvSpPr/>
          <p:nvPr/>
        </p:nvSpPr>
        <p:spPr>
          <a:xfrm rot="5400000">
            <a:off x="4799942" y="2095508"/>
            <a:ext cx="311981" cy="268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xmlns="" id="{C9A55C05-ADF1-43E0-BBE7-C45E7FD03B7A}"/>
              </a:ext>
            </a:extLst>
          </p:cNvPr>
          <p:cNvSpPr/>
          <p:nvPr/>
        </p:nvSpPr>
        <p:spPr>
          <a:xfrm rot="5400000">
            <a:off x="7452707" y="2095454"/>
            <a:ext cx="311983" cy="268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776CE7BC-1984-4A8F-AE26-4C1764478F1D}"/>
              </a:ext>
            </a:extLst>
          </p:cNvPr>
          <p:cNvSpPr/>
          <p:nvPr/>
        </p:nvSpPr>
        <p:spPr>
          <a:xfrm rot="5400000">
            <a:off x="5329748" y="2700824"/>
            <a:ext cx="1553687" cy="29419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425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95B9F5D-E7DF-4B8C-9EA7-09CB47597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9740" y="525844"/>
            <a:ext cx="6156960" cy="4766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9186330" cy="375453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по штатной численности ЮФО на 01.01.2021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86600" y="4869655"/>
            <a:ext cx="2057400" cy="273844"/>
          </a:xfrm>
        </p:spPr>
        <p:txBody>
          <a:bodyPr/>
          <a:lstStyle/>
          <a:p>
            <a:pPr>
              <a:defRPr/>
            </a:pPr>
            <a:fld id="{5F9E5F9C-C7B0-45DA-B783-AA9611217F9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4231A6E1-B89F-4B5B-8BFC-84F772ACD8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76025475"/>
              </p:ext>
            </p:extLst>
          </p:nvPr>
        </p:nvGraphicFramePr>
        <p:xfrm>
          <a:off x="400854" y="562370"/>
          <a:ext cx="8458200" cy="44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50713BEC-49DC-458E-A9E5-E0E558E16F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617"/>
            <a:ext cx="448013" cy="448013"/>
          </a:xfrm>
          <a:prstGeom prst="rect">
            <a:avLst/>
          </a:prstGeom>
        </p:spPr>
      </p:pic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3AB296E9-8526-4162-88FE-57F8CE5BB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19273580"/>
              </p:ext>
            </p:extLst>
          </p:nvPr>
        </p:nvGraphicFramePr>
        <p:xfrm>
          <a:off x="-190778" y="1611879"/>
          <a:ext cx="4668998" cy="3166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9EC50E8-D394-4C34-8774-7793D970D8AF}"/>
              </a:ext>
            </a:extLst>
          </p:cNvPr>
          <p:cNvSpPr txBox="1"/>
          <p:nvPr/>
        </p:nvSpPr>
        <p:spPr>
          <a:xfrm>
            <a:off x="755936" y="1160773"/>
            <a:ext cx="2826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МКСО со штатной численностью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DDAF606D-4644-428B-9866-B4A240C30177}"/>
              </a:ext>
            </a:extLst>
          </p:cNvPr>
          <p:cNvSpPr/>
          <p:nvPr/>
        </p:nvSpPr>
        <p:spPr>
          <a:xfrm>
            <a:off x="1744980" y="2692854"/>
            <a:ext cx="922020" cy="7841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 МКСО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6E4BC44-4F56-4303-ABAE-921B19EED67E}"/>
              </a:ext>
            </a:extLst>
          </p:cNvPr>
          <p:cNvSpPr txBox="1"/>
          <p:nvPr/>
        </p:nvSpPr>
        <p:spPr>
          <a:xfrm>
            <a:off x="4287441" y="1125651"/>
            <a:ext cx="4629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 видам должностей 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FE69E231-01C4-4DB1-862A-75C2F851A406}"/>
              </a:ext>
            </a:extLst>
          </p:cNvPr>
          <p:cNvGrpSpPr/>
          <p:nvPr/>
        </p:nvGrpSpPr>
        <p:grpSpPr>
          <a:xfrm>
            <a:off x="4127877" y="1551732"/>
            <a:ext cx="4889700" cy="3273490"/>
            <a:chOff x="4251052" y="1585513"/>
            <a:chExt cx="4889700" cy="327349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A8156955-DEE5-4277-B5B0-2BCAEA58A2D3}"/>
                </a:ext>
              </a:extLst>
            </p:cNvPr>
            <p:cNvSpPr/>
            <p:nvPr/>
          </p:nvSpPr>
          <p:spPr>
            <a:xfrm>
              <a:off x="4251052" y="2420904"/>
              <a:ext cx="1568120" cy="14970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36000" bIns="0" anchor="ctr"/>
            <a:lstStyle/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808</a:t>
              </a:r>
            </a:p>
            <a:p>
              <a:pPr algn="ctr"/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штатных должностей в МКСО</a:t>
              </a: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BD770254-443F-4FD9-9E68-572FE30BAC3A}"/>
                </a:ext>
              </a:extLst>
            </p:cNvPr>
            <p:cNvSpPr/>
            <p:nvPr/>
          </p:nvSpPr>
          <p:spPr>
            <a:xfrm>
              <a:off x="5453324" y="1585513"/>
              <a:ext cx="1946125" cy="792030"/>
            </a:xfrm>
            <a:custGeom>
              <a:avLst/>
              <a:gdLst>
                <a:gd name="connsiteX0" fmla="*/ 0 w 1888344"/>
                <a:gd name="connsiteY0" fmla="*/ 396015 h 792030"/>
                <a:gd name="connsiteX1" fmla="*/ 944172 w 1888344"/>
                <a:gd name="connsiteY1" fmla="*/ 0 h 792030"/>
                <a:gd name="connsiteX2" fmla="*/ 1888344 w 1888344"/>
                <a:gd name="connsiteY2" fmla="*/ 396015 h 792030"/>
                <a:gd name="connsiteX3" fmla="*/ 944172 w 1888344"/>
                <a:gd name="connsiteY3" fmla="*/ 792030 h 792030"/>
                <a:gd name="connsiteX4" fmla="*/ 0 w 1888344"/>
                <a:gd name="connsiteY4" fmla="*/ 396015 h 79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8344" h="792030">
                  <a:moveTo>
                    <a:pt x="0" y="396015"/>
                  </a:moveTo>
                  <a:cubicBezTo>
                    <a:pt x="0" y="177302"/>
                    <a:pt x="422720" y="0"/>
                    <a:pt x="944172" y="0"/>
                  </a:cubicBezTo>
                  <a:cubicBezTo>
                    <a:pt x="1465624" y="0"/>
                    <a:pt x="1888344" y="177302"/>
                    <a:pt x="1888344" y="396015"/>
                  </a:cubicBezTo>
                  <a:cubicBezTo>
                    <a:pt x="1888344" y="614728"/>
                    <a:pt x="1465624" y="792030"/>
                    <a:pt x="944172" y="792030"/>
                  </a:cubicBezTo>
                  <a:cubicBezTo>
                    <a:pt x="422720" y="792030"/>
                    <a:pt x="0" y="614728"/>
                    <a:pt x="0" y="39601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1400" b="1" u="none" strike="noStrike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Муниципальные  должности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1600" b="1" u="none" strike="noStrike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231 ед.</a:t>
              </a:r>
              <a:endParaRPr lang="ru-RU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12E8DA4C-1DD1-4CC6-8315-7534F002F5F9}"/>
                </a:ext>
              </a:extLst>
            </p:cNvPr>
            <p:cNvSpPr/>
            <p:nvPr/>
          </p:nvSpPr>
          <p:spPr>
            <a:xfrm>
              <a:off x="6477957" y="2408373"/>
              <a:ext cx="2662795" cy="1298524"/>
            </a:xfrm>
            <a:custGeom>
              <a:avLst/>
              <a:gdLst>
                <a:gd name="connsiteX0" fmla="*/ 0 w 2385000"/>
                <a:gd name="connsiteY0" fmla="*/ 563761 h 1127521"/>
                <a:gd name="connsiteX1" fmla="*/ 1192500 w 2385000"/>
                <a:gd name="connsiteY1" fmla="*/ 0 h 1127521"/>
                <a:gd name="connsiteX2" fmla="*/ 2385000 w 2385000"/>
                <a:gd name="connsiteY2" fmla="*/ 563761 h 1127521"/>
                <a:gd name="connsiteX3" fmla="*/ 1192500 w 2385000"/>
                <a:gd name="connsiteY3" fmla="*/ 1127522 h 1127521"/>
                <a:gd name="connsiteX4" fmla="*/ 0 w 2385000"/>
                <a:gd name="connsiteY4" fmla="*/ 563761 h 112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5000" h="1127521">
                  <a:moveTo>
                    <a:pt x="0" y="563761"/>
                  </a:moveTo>
                  <a:cubicBezTo>
                    <a:pt x="0" y="252404"/>
                    <a:pt x="533900" y="0"/>
                    <a:pt x="1192500" y="0"/>
                  </a:cubicBezTo>
                  <a:cubicBezTo>
                    <a:pt x="1851100" y="0"/>
                    <a:pt x="2385000" y="252404"/>
                    <a:pt x="2385000" y="563761"/>
                  </a:cubicBezTo>
                  <a:cubicBezTo>
                    <a:pt x="2385000" y="875118"/>
                    <a:pt x="1851100" y="1127522"/>
                    <a:pt x="1192500" y="1127522"/>
                  </a:cubicBezTo>
                  <a:cubicBezTo>
                    <a:pt x="533900" y="1127522"/>
                    <a:pt x="0" y="875118"/>
                    <a:pt x="0" y="563761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58165" tIns="174012" rIns="358165" bIns="174012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</a:t>
              </a:r>
              <a:r>
                <a:rPr lang="ru-RU" sz="1400" b="1" u="none" strike="noStrike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одлежат отнесению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1400" b="1" u="none" strike="noStrike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 муниципальным  должностям в соответствии с 255-ФЗ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1600" b="1" u="none" strike="noStrike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91 ед.</a:t>
              </a:r>
              <a:endParaRPr lang="ru-RU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F1078490-C93B-476E-806F-9C4380F2D64C}"/>
                </a:ext>
              </a:extLst>
            </p:cNvPr>
            <p:cNvSpPr/>
            <p:nvPr/>
          </p:nvSpPr>
          <p:spPr>
            <a:xfrm>
              <a:off x="5981922" y="3830214"/>
              <a:ext cx="2829011" cy="1028789"/>
            </a:xfrm>
            <a:custGeom>
              <a:avLst/>
              <a:gdLst>
                <a:gd name="connsiteX0" fmla="*/ 0 w 2829011"/>
                <a:gd name="connsiteY0" fmla="*/ 514395 h 1028789"/>
                <a:gd name="connsiteX1" fmla="*/ 1414506 w 2829011"/>
                <a:gd name="connsiteY1" fmla="*/ 0 h 1028789"/>
                <a:gd name="connsiteX2" fmla="*/ 2829012 w 2829011"/>
                <a:gd name="connsiteY2" fmla="*/ 514395 h 1028789"/>
                <a:gd name="connsiteX3" fmla="*/ 1414506 w 2829011"/>
                <a:gd name="connsiteY3" fmla="*/ 1028790 h 1028789"/>
                <a:gd name="connsiteX4" fmla="*/ 0 w 2829011"/>
                <a:gd name="connsiteY4" fmla="*/ 514395 h 102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9011" h="1028789">
                  <a:moveTo>
                    <a:pt x="0" y="514395"/>
                  </a:moveTo>
                  <a:cubicBezTo>
                    <a:pt x="0" y="230302"/>
                    <a:pt x="633296" y="0"/>
                    <a:pt x="1414506" y="0"/>
                  </a:cubicBezTo>
                  <a:cubicBezTo>
                    <a:pt x="2195716" y="0"/>
                    <a:pt x="2829012" y="230302"/>
                    <a:pt x="2829012" y="514395"/>
                  </a:cubicBezTo>
                  <a:cubicBezTo>
                    <a:pt x="2829012" y="798488"/>
                    <a:pt x="2195716" y="1028790"/>
                    <a:pt x="1414506" y="1028790"/>
                  </a:cubicBezTo>
                  <a:cubicBezTo>
                    <a:pt x="633296" y="1028790"/>
                    <a:pt x="0" y="798488"/>
                    <a:pt x="0" y="51439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3189" tIns="159553" rIns="423189" bIns="15955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1400" b="1" u="none" strike="noStrike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Должности муниципальной службы и иные должности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1600" b="1" u="none" strike="noStrike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486 ед.</a:t>
              </a:r>
              <a:endParaRPr lang="ru-RU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xmlns="" id="{657A3774-54FF-4AD7-BDCB-6C8959F646F4}"/>
              </a:ext>
            </a:extLst>
          </p:cNvPr>
          <p:cNvSpPr/>
          <p:nvPr/>
        </p:nvSpPr>
        <p:spPr>
          <a:xfrm rot="18506196">
            <a:off x="5419131" y="2301788"/>
            <a:ext cx="311981" cy="268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xmlns="" id="{86B2A011-C148-4042-92F2-07921B720EBA}"/>
              </a:ext>
            </a:extLst>
          </p:cNvPr>
          <p:cNvSpPr/>
          <p:nvPr/>
        </p:nvSpPr>
        <p:spPr>
          <a:xfrm rot="2627597">
            <a:off x="5533620" y="3724970"/>
            <a:ext cx="523014" cy="268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xmlns="" id="{A8A72CFC-664A-4BB1-A623-782BC8525680}"/>
              </a:ext>
            </a:extLst>
          </p:cNvPr>
          <p:cNvSpPr/>
          <p:nvPr/>
        </p:nvSpPr>
        <p:spPr>
          <a:xfrm>
            <a:off x="5757158" y="2909012"/>
            <a:ext cx="544250" cy="29419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9894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04431A0D-5B98-4EF7-B599-13DB819684DC}" vid="{16A1486E-8FBD-4024-B27E-5D6ECCDF6B8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9F657EF3D518E44B267BC4434AF38A7" ma:contentTypeVersion="0" ma:contentTypeDescription="Создание документа." ma:contentTypeScope="" ma:versionID="4e00e0ee330246ccc5eaf4d30fa1fe7b">
  <xsd:schema xmlns:xsd="http://www.w3.org/2001/XMLSchema" xmlns:xs="http://www.w3.org/2001/XMLSchema" xmlns:p="http://schemas.microsoft.com/office/2006/metadata/properties" xmlns:ns2="B20E8D38-9397-417F-B6AD-D115B7EB0760" targetNamespace="http://schemas.microsoft.com/office/2006/metadata/properties" ma:root="true" ma:fieldsID="588791eb850edb71a957d97ea9b30050" ns2:_="">
    <xsd:import namespace="B20E8D38-9397-417F-B6AD-D115B7EB0760"/>
    <xsd:element name="properties">
      <xsd:complexType>
        <xsd:sequence>
          <xsd:element name="documentManagement">
            <xsd:complexType>
              <xsd:all>
                <xsd:element ref="ns2:FullName"/>
                <xsd:element ref="ns2:DocNum" minOccurs="0"/>
                <xsd:element ref="ns2:Doc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E8D38-9397-417F-B6AD-D115B7EB0760" elementFormDefault="qualified">
    <xsd:import namespace="http://schemas.microsoft.com/office/2006/documentManagement/types"/>
    <xsd:import namespace="http://schemas.microsoft.com/office/infopath/2007/PartnerControls"/>
    <xsd:element name="FullName" ma:index="1" ma:displayName="Наименование" ma:description="Полное наименование документа" ma:internalName="FullName">
      <xsd:simpleType>
        <xsd:restriction base="dms:Note"/>
      </xsd:simpleType>
    </xsd:element>
    <xsd:element name="DocNum" ma:index="2" nillable="true" ma:displayName="Номер" ma:description="Номер документа" ma:internalName="DocNum">
      <xsd:simpleType>
        <xsd:restriction base="dms:Text">
          <xsd:maxLength value="255"/>
        </xsd:restriction>
      </xsd:simpleType>
    </xsd:element>
    <xsd:element name="DocDate" ma:index="3" nillable="true" ma:displayName="Дата" ma:description="Дата документа" ma:format="DateOnly" ma:internalName="Doc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Тип контента"/>
        <xsd:element ref="dc:title" minOccurs="0" maxOccurs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ullName xmlns="B20E8D38-9397-417F-B6AD-D115B7EB0760">6. Выступление председателя Контрольно-счетной палаты Вологодской области Карнаковой Ирины Валериевны на тему: "Актуальные вопросы деятельности контрольно-счетных органов" (презентация)</FullName>
    <DocDate xmlns="B20E8D38-9397-417F-B6AD-D115B7EB0760">2021-08-19T21:00:00+00:00</DocDate>
    <DocNum xmlns="B20E8D38-9397-417F-B6AD-D115B7EB0760" xsi:nil="true"/>
  </documentManagement>
</p:properties>
</file>

<file path=customXml/itemProps1.xml><?xml version="1.0" encoding="utf-8"?>
<ds:datastoreItem xmlns:ds="http://schemas.openxmlformats.org/officeDocument/2006/customXml" ds:itemID="{F4D333AA-656F-4253-AB01-1A5D9267EA6E}"/>
</file>

<file path=customXml/itemProps2.xml><?xml version="1.0" encoding="utf-8"?>
<ds:datastoreItem xmlns:ds="http://schemas.openxmlformats.org/officeDocument/2006/customXml" ds:itemID="{5EEADF20-9697-41A8-9CFB-90A05276A311}"/>
</file>

<file path=customXml/itemProps3.xml><?xml version="1.0" encoding="utf-8"?>
<ds:datastoreItem xmlns:ds="http://schemas.openxmlformats.org/officeDocument/2006/customXml" ds:itemID="{A0628024-ED00-4E12-BFF1-124F69167E70}"/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20747</TotalTime>
  <Words>1607</Words>
  <Application>Microsoft Office PowerPoint</Application>
  <PresentationFormat>Экран (16:9)</PresentationFormat>
  <Paragraphs>294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Слайд 1</vt:lpstr>
      <vt:lpstr>Правовое регулирование внешнего финансового контроля</vt:lpstr>
      <vt:lpstr>Проблемы малых КСО</vt:lpstr>
      <vt:lpstr>Анализ информации о создании МКСО по состоянию на 01.01.2021</vt:lpstr>
      <vt:lpstr>Факторы, влияющие на формирование показателя общего количества МКСО</vt:lpstr>
      <vt:lpstr>Информация о количестве МКСО, не обладающих статусом юридического лица</vt:lpstr>
      <vt:lpstr>Финансовая основа для решения вопросов местного значения</vt:lpstr>
      <vt:lpstr>Данные по штатной численности на 01.01.2021</vt:lpstr>
      <vt:lpstr>Данные по штатной численности ЮФО на 01.01.2021</vt:lpstr>
      <vt:lpstr>Информация о деятельности комиссии за 2017-2020 годы</vt:lpstr>
      <vt:lpstr>Анализ практики применения КоАП РФ</vt:lpstr>
      <vt:lpstr>Проведение совместных и параллельных мероприятий</vt:lpstr>
      <vt:lpstr>Осуществление полномочий в сфере противодействия коррупции</vt:lpstr>
      <vt:lpstr>Мониторинг реализации национальных проектов на муниципальном уровне</vt:lpstr>
      <vt:lpstr>Мониторинг реализации национальных проектов на муниципальном уровне</vt:lpstr>
      <vt:lpstr>Организационно-правовые механизмы, обеспечивающие участие органов местного самоуправления в реализации региональных проектов</vt:lpstr>
      <vt:lpstr>Проблемы, связанные с предоставлением постоянного доступа к государственным и муниципальным информационным системам</vt:lpstr>
      <vt:lpstr>Предложения</vt:lpstr>
      <vt:lpstr>Спасибо за внимание</vt:lpstr>
    </vt:vector>
  </TitlesOfParts>
  <Company>KSP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исполнении областного бюджета за 2013 год</dc:title>
  <dc:creator>Карнакова И.В.</dc:creator>
  <cp:lastModifiedBy>npiskova</cp:lastModifiedBy>
  <cp:revision>1132</cp:revision>
  <cp:lastPrinted>2021-07-13T12:09:52Z</cp:lastPrinted>
  <dcterms:created xsi:type="dcterms:W3CDTF">2014-05-26T06:25:29Z</dcterms:created>
  <dcterms:modified xsi:type="dcterms:W3CDTF">2021-07-30T09:07:13Z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0x010100B9F657EF3D518E44B267BC4434AF38A7</vt:lpwstr>
  </property>
</Properties>
</file>