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27" r:id="rId4"/>
    <p:sldId id="406" r:id="rId5"/>
    <p:sldId id="437" r:id="rId6"/>
    <p:sldId id="438" r:id="rId7"/>
    <p:sldId id="410" r:id="rId8"/>
    <p:sldId id="424" r:id="rId9"/>
    <p:sldId id="412" r:id="rId10"/>
    <p:sldId id="414" r:id="rId11"/>
    <p:sldId id="447" r:id="rId12"/>
    <p:sldId id="425" r:id="rId13"/>
    <p:sldId id="441" r:id="rId14"/>
    <p:sldId id="423" r:id="rId15"/>
    <p:sldId id="415" r:id="rId16"/>
    <p:sldId id="413" r:id="rId17"/>
    <p:sldId id="417" r:id="rId18"/>
    <p:sldId id="433" r:id="rId19"/>
    <p:sldId id="431" r:id="rId20"/>
    <p:sldId id="432" r:id="rId21"/>
    <p:sldId id="440" r:id="rId22"/>
    <p:sldId id="435" r:id="rId23"/>
    <p:sldId id="434" r:id="rId24"/>
    <p:sldId id="436" r:id="rId25"/>
    <p:sldId id="422" r:id="rId26"/>
    <p:sldId id="293" r:id="rId27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A6C"/>
    <a:srgbClr val="008E40"/>
    <a:srgbClr val="79FFB6"/>
    <a:srgbClr val="00DE64"/>
    <a:srgbClr val="FAFF7C"/>
    <a:srgbClr val="740000"/>
    <a:srgbClr val="680000"/>
    <a:srgbClr val="CC3300"/>
    <a:srgbClr val="FF8F8F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73" autoAdjust="0"/>
  </p:normalViewPr>
  <p:slideViewPr>
    <p:cSldViewPr>
      <p:cViewPr varScale="1">
        <p:scale>
          <a:sx n="78" d="100"/>
          <a:sy n="78" d="100"/>
        </p:scale>
        <p:origin x="918" y="9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6C95-70D4-4284-818B-BC820FB32757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D869-8407-4123-B1D8-9A59B490E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1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58D1-5174-4FE5-9C32-8C79468240C6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851-B911-44B1-AC82-1393668F3882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33E8-4AF0-4F88-A8CA-FFC602CF0646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267278"/>
            <a:ext cx="9144000" cy="2862982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313121"/>
            <a:ext cx="8229600" cy="1805940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299767"/>
            <a:ext cx="5105400" cy="10160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D58A-FC4D-4B16-BE87-5E20D04DF632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7CE2-1766-4F67-8B39-BE1A571658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00544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25EA-6E48-40CB-A4CD-754E7CB9F561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813-D363-4FC5-86D5-89B6D6521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34921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825500"/>
            <a:ext cx="7772400" cy="1135380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60567"/>
            <a:ext cx="7772400" cy="1258093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27B0-009D-4B7C-839F-8DEB521FBCDD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B575-E3C0-4FED-845E-AB5F2443C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16425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3167"/>
            <a:ext cx="4038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3167"/>
            <a:ext cx="4038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E9CB-3F21-4466-9117-A1D10F80DE4B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8453-B0F8-4469-A859-93C97404A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08470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0140"/>
            <a:ext cx="4040188" cy="41910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760140"/>
            <a:ext cx="4041775" cy="41910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22500"/>
            <a:ext cx="4040188" cy="304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222500"/>
            <a:ext cx="4041775" cy="304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F99C-6C10-4BE6-A0ED-D5934CA7A8D5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AD4C-9DC1-4A73-B348-1D41C7993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91219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525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1795-6369-414C-887E-25FEE9CA9A9B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756B-2790-4AAC-9BAF-0FC5F6B2B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63088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D8FB-0AFC-4AAA-A141-EB43BC2592BB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E505-A7C6-48BE-AC74-EBA6E28F42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36684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3"/>
            <a:ext cx="8229600" cy="7620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44880"/>
            <a:ext cx="2590800" cy="43180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44560"/>
            <a:ext cx="5257800" cy="4325940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1F23-75CB-46E2-BD71-0F6FE6190205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D97E-A427-45ED-A7F5-18902BA29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3302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5DE-AA5D-4E6E-B8B9-ED1BF5F0AE7F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651000"/>
            <a:ext cx="3429000" cy="435240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889000"/>
            <a:ext cx="4572000" cy="3810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119313"/>
            <a:ext cx="3429000" cy="7620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D435-2609-4C97-8B63-28FFAB58C370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CCA-92EE-4CCA-8EA7-961AA2B0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93780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7D47-7581-4CBA-9E6B-D2DCB9DB93B3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4E05-70BE-4146-A097-C6BBF9A00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26930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1B30-D7A0-494F-89C4-3D80425FD51F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CB95-55F5-42BA-8F76-F6121622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38912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4E12-F204-4D2F-9E3C-307ECB2E345B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BC4-59C6-4B33-970E-1B3E2532AE96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99C4-A9E5-4B6C-9563-F8F83B1FB631}" type="datetime1">
              <a:rPr lang="ru-RU" smtClean="0"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67D-C8C7-4A83-AACB-A40B10996920}" type="datetime1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0627-1074-4027-895D-45DED8630394}" type="datetime1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D1C2-AF10-42F6-A0DA-01CB56FF1B84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077-719E-47F7-9C59-1681A1E0503A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7646-2E18-4B0C-8E9C-4E2200C36A97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04D-906B-4A10-A198-9FC3F1D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952416"/>
            <a:ext cx="9144000" cy="4635588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117614"/>
            <a:ext cx="9144000" cy="3733688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270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816364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1981200" cy="304271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81781-6AA4-499D-9948-13CB840C9E98}" type="datetime1">
              <a:rPr lang="ru-RU" smtClean="0">
                <a:solidFill>
                  <a:srgbClr val="FFF9E5">
                    <a:shade val="50000"/>
                  </a:srgbClr>
                </a:solidFill>
              </a:rPr>
              <a:t>27.08.2021</a:t>
            </a:fld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5296960"/>
            <a:ext cx="2895600" cy="304271"/>
          </a:xfrm>
          <a:prstGeom prst="rect">
            <a:avLst/>
          </a:prstGeom>
        </p:spPr>
        <p:txBody>
          <a:bodyPr vert="horz" lIns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5296960"/>
            <a:ext cx="533400" cy="304271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CB7A8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C2B9E-D5FD-4A36-BC1E-2FB0B1AD1A7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304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9579-F0A2-4575-B625-315A63D64D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04D-906B-4A10-A198-9FC3F1D60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92" name="Group 11"/>
          <p:cNvGrpSpPr>
            <a:grpSpLocks/>
          </p:cNvGrpSpPr>
          <p:nvPr/>
        </p:nvGrpSpPr>
        <p:grpSpPr bwMode="auto">
          <a:xfrm>
            <a:off x="-180975" y="-92605"/>
            <a:ext cx="9505950" cy="5900209"/>
            <a:chOff x="-114" y="-70"/>
            <a:chExt cx="5988" cy="4460"/>
          </a:xfrm>
        </p:grpSpPr>
        <p:pic>
          <p:nvPicPr>
            <p:cNvPr id="757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" y="-70"/>
              <a:ext cx="5988" cy="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"/>
              <a:ext cx="576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45"/>
              <a:ext cx="1548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33" descr="logo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219256" y="397228"/>
            <a:ext cx="1184392" cy="9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428439"/>
            <a:ext cx="5904656" cy="107721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Выступление </a:t>
            </a:r>
            <a:r>
              <a:rPr lang="ru-RU" sz="16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заместителя председателя </a:t>
            </a:r>
            <a:endParaRPr lang="ru-RU" sz="16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Контрольно-счетной палаты Ставропольского края </a:t>
            </a:r>
          </a:p>
          <a:p>
            <a:pPr>
              <a:defRPr/>
            </a:pPr>
            <a:endParaRPr lang="ru-RU" sz="16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Горло Сергея Алексеевича</a:t>
            </a:r>
            <a:endParaRPr lang="ru-RU" sz="16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59" y="2425452"/>
            <a:ext cx="9091404" cy="1200329"/>
          </a:xfrm>
          <a:prstGeom prst="rect">
            <a:avLst/>
          </a:prstGeom>
          <a:solidFill>
            <a:srgbClr val="002060">
              <a:alpha val="18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Практика взаимодействия </a:t>
            </a:r>
          </a:p>
          <a:p>
            <a:pPr algn="ctr">
              <a:defRPr/>
            </a:pPr>
            <a:r>
              <a:rPr lang="ru-RU" sz="2400" b="1" kern="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контрольно-счетных органов Ставропольского края </a:t>
            </a:r>
          </a:p>
          <a:p>
            <a:pPr algn="ctr">
              <a:defRPr/>
            </a:pPr>
            <a:r>
              <a:rPr lang="ru-RU" sz="2400" b="1" kern="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 правоохранительными органами</a:t>
            </a:r>
            <a:endParaRPr lang="ru-RU" sz="2400" b="1" kern="0" dirty="0">
              <a:ln w="6350">
                <a:solidFill>
                  <a:schemeClr val="bg1">
                    <a:lumMod val="95000"/>
                    <a:lumOff val="5000"/>
                  </a:schemeClr>
                </a:solidFill>
              </a:ln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E505-A7C6-48BE-AC74-EBA6E28F424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395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1403650" y="67313"/>
            <a:ext cx="7740353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gray">
          <a:xfrm>
            <a:off x="3" y="67313"/>
            <a:ext cx="1331639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03648" y="959481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" y="959481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21196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5500" y="659032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Xerox Scan_22072021161352.PDF и еще 1 страница — Профиль 1: Microsoft​ Edg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12251" r="31888" b="23388"/>
          <a:stretch/>
        </p:blipFill>
        <p:spPr>
          <a:xfrm>
            <a:off x="467544" y="1099111"/>
            <a:ext cx="3999849" cy="44946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32122" y="4778688"/>
            <a:ext cx="12518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59590" y="4904648"/>
            <a:ext cx="352437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69430" y="5017740"/>
            <a:ext cx="35145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69430" y="5140974"/>
            <a:ext cx="229040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 bwMode="auto">
          <a:xfrm>
            <a:off x="4644008" y="1099112"/>
            <a:ext cx="4032448" cy="44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236296" y="3433564"/>
            <a:ext cx="12518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49450" y="3556798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35595" y="3680033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35594" y="3793604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35595" y="3937620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028666" y="4040072"/>
            <a:ext cx="4794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28666" y="4153644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28665" y="4297660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49445" y="4420894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42517" y="4537201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28663" y="4657700"/>
            <a:ext cx="34525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2573" b="29464"/>
          <a:stretch/>
        </p:blipFill>
        <p:spPr bwMode="auto">
          <a:xfrm>
            <a:off x="3383936" y="2686915"/>
            <a:ext cx="7092720" cy="1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273324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1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1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6 -4.44444E-6 L -0.25 -4.44444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4555"/>
            <a:ext cx="7560840" cy="4489249"/>
          </a:xfrm>
          <a:prstGeom prst="rect">
            <a:avLst/>
          </a:prstGeom>
        </p:spPr>
      </p:pic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1403650" y="67313"/>
            <a:ext cx="7740353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gray">
          <a:xfrm>
            <a:off x="3" y="67313"/>
            <a:ext cx="1331639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03648" y="959481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" y="959481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19053"/>
            <a:ext cx="8941246" cy="457475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21196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5500" y="659032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"/>
          <a:stretch/>
        </p:blipFill>
        <p:spPr>
          <a:xfrm>
            <a:off x="755576" y="1100799"/>
            <a:ext cx="7560840" cy="442099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51520" y="1136566"/>
            <a:ext cx="85773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средств, выделенных на поддержку начинающих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фермеров</a:t>
            </a:r>
          </a:p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семейных животноводческих ферм в рамках реализации </a:t>
            </a:r>
          </a:p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Ставропольского края «Развитие сельского хозяйства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500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529" y="271638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удовлетворил требования о взыскании </a:t>
            </a:r>
          </a:p>
          <a:p>
            <a:pPr algn="ctr"/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бюджет Ставропольского края </a:t>
            </a:r>
          </a:p>
          <a:p>
            <a:pPr algn="ctr"/>
            <a:r>
              <a:rPr lang="ru-RU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млн. рублей</a:t>
            </a:r>
            <a:endParaRPr lang="ru-RU" sz="2400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19038" y="1921396"/>
            <a:ext cx="7425370" cy="3024336"/>
          </a:xfrm>
          <a:prstGeom prst="downArrow">
            <a:avLst>
              <a:gd name="adj1" fmla="val 50000"/>
              <a:gd name="adj2" fmla="val 812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9752" y="2100833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материалы проверки направлены в прокуратуру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242545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средств,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выделенных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начинающих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фермеров и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семейных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животноводческих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реализации </a:t>
            </a:r>
            <a:endParaRPr lang="ru-RU" sz="2000" b="1" dirty="0" smtClean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сельского хозяйства»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656" y="364958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прокурор обратился в Суд с исками о признании недействительными соглашений о предоставлении грантов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7983"/>
            <a:ext cx="1169391" cy="1001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72304"/>
            <a:ext cx="1016364" cy="9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2" grpId="0"/>
      <p:bldP spid="8" grpId="0" animBg="1"/>
      <p:bldP spid="8" grpId="1" animBg="1"/>
      <p:bldP spid="3" grpId="0"/>
      <p:bldP spid="3" grpId="1"/>
      <p:bldP spid="38" grpId="0"/>
      <p:bldP spid="38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1403650" y="67313"/>
            <a:ext cx="7740353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gray">
          <a:xfrm>
            <a:off x="3" y="67313"/>
            <a:ext cx="1331639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03648" y="959481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" y="959481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299"/>
            <a:ext cx="8941246" cy="4574751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971601" y="1489347"/>
            <a:ext cx="7056784" cy="4008446"/>
          </a:xfrm>
          <a:prstGeom prst="triangle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478" y="1633364"/>
            <a:ext cx="601200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нарушений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871" y="2729101"/>
            <a:ext cx="352857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167,9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3870" y="2721979"/>
            <a:ext cx="352857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244,9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2404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Финансовых нарушений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206403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Неэффективное использование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rgbClr val="C00000"/>
                </a:solidFill>
              </a:rPr>
              <a:t>юджетных средств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95736" y="4657700"/>
            <a:ext cx="4572508" cy="0"/>
          </a:xfrm>
          <a:prstGeom prst="line">
            <a:avLst/>
          </a:prstGeom>
          <a:ln w="920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50257" y="4801716"/>
            <a:ext cx="6606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По результатам проверок КСП Ставропольского края возбуждено уголовных дел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………………….. </a:t>
            </a:r>
            <a:r>
              <a:rPr lang="ru-RU" sz="2000" b="1" dirty="0" smtClean="0">
                <a:solidFill>
                  <a:srgbClr val="C00000"/>
                </a:solidFill>
              </a:rPr>
              <a:t>35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21196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5500" y="659032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8492" y="10573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 годы</a:t>
            </a:r>
            <a:endParaRPr lang="ru-RU" sz="2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3865612"/>
            <a:ext cx="353679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3496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Возбуждено уголовных дел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" grpId="0"/>
      <p:bldP spid="28" grpId="0"/>
      <p:bldP spid="33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997365"/>
            <a:ext cx="8941246" cy="4574751"/>
          </a:xfrm>
          <a:prstGeom prst="rect">
            <a:avLst/>
          </a:prstGeom>
          <a:solidFill>
            <a:srgbClr val="FFFFFF">
              <a:alpha val="69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2261757" y="1088492"/>
            <a:ext cx="6270683" cy="4414069"/>
          </a:xfrm>
          <a:prstGeom prst="rect">
            <a:avLst/>
          </a:prstGeom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898042" y="2616438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31" name="Равнобедренный треугольник 30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32" name="Прямая соединительная линия 31"/>
            <p:cNvCxnSpPr>
              <a:stCxn id="31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33" name="Группа 32"/>
          <p:cNvGrpSpPr/>
          <p:nvPr/>
        </p:nvGrpSpPr>
        <p:grpSpPr>
          <a:xfrm>
            <a:off x="3755540" y="1824020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39" name="Равнобедренный треугольник 38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>
              <a:stCxn id="39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1" name="Группа 40"/>
          <p:cNvGrpSpPr/>
          <p:nvPr/>
        </p:nvGrpSpPr>
        <p:grpSpPr>
          <a:xfrm>
            <a:off x="3212855" y="1407992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42" name="Равнобедренный треугольник 41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>
              <a:stCxn id="42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4" name="Группа 43"/>
          <p:cNvGrpSpPr/>
          <p:nvPr/>
        </p:nvGrpSpPr>
        <p:grpSpPr>
          <a:xfrm>
            <a:off x="4888941" y="1526520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45" name="Равнобедренный треугольник 44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6" name="Прямая соединительная линия 45"/>
            <p:cNvCxnSpPr>
              <a:stCxn id="45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7" name="Группа 46"/>
          <p:cNvGrpSpPr/>
          <p:nvPr/>
        </p:nvGrpSpPr>
        <p:grpSpPr>
          <a:xfrm>
            <a:off x="5585444" y="1308440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48" name="Равнобедренный треугольник 47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9" name="Прямая соединительная линия 48"/>
            <p:cNvCxnSpPr>
              <a:stCxn id="48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50" name="Группа 49"/>
          <p:cNvGrpSpPr/>
          <p:nvPr/>
        </p:nvGrpSpPr>
        <p:grpSpPr>
          <a:xfrm>
            <a:off x="5273828" y="442535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51" name="Равнобедренный треугольник 50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2" name="Прямая соединительная линия 51"/>
            <p:cNvCxnSpPr>
              <a:stCxn id="51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53" name="Группа 52"/>
          <p:cNvGrpSpPr/>
          <p:nvPr/>
        </p:nvGrpSpPr>
        <p:grpSpPr>
          <a:xfrm>
            <a:off x="6781475" y="224785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54" name="Равнобедренный треугольник 53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5" name="Прямая соединительная линия 54"/>
            <p:cNvCxnSpPr>
              <a:stCxn id="54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56" name="Группа 55"/>
          <p:cNvGrpSpPr/>
          <p:nvPr/>
        </p:nvGrpSpPr>
        <p:grpSpPr>
          <a:xfrm>
            <a:off x="5597396" y="3195989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57" name="Равнобедренный треугольник 56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8" name="Прямая соединительная линия 57"/>
            <p:cNvCxnSpPr>
              <a:stCxn id="57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59" name="Группа 58"/>
          <p:cNvGrpSpPr/>
          <p:nvPr/>
        </p:nvGrpSpPr>
        <p:grpSpPr>
          <a:xfrm>
            <a:off x="5651893" y="210539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60" name="Равнобедренный треугольник 59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1" name="Прямая соединительная линия 60"/>
            <p:cNvCxnSpPr>
              <a:stCxn id="60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62" name="Группа 61"/>
          <p:cNvGrpSpPr/>
          <p:nvPr/>
        </p:nvGrpSpPr>
        <p:grpSpPr>
          <a:xfrm>
            <a:off x="3923194" y="2152123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63" name="Равнобедренный треугольник 62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4" name="Прямая соединительная линия 63"/>
            <p:cNvCxnSpPr>
              <a:stCxn id="63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65" name="Группа 64"/>
          <p:cNvGrpSpPr/>
          <p:nvPr/>
        </p:nvGrpSpPr>
        <p:grpSpPr>
          <a:xfrm>
            <a:off x="5911598" y="448148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66" name="Равнобедренный треугольник 65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7" name="Прямая соединительная линия 66"/>
            <p:cNvCxnSpPr>
              <a:stCxn id="66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68" name="Группа 67"/>
          <p:cNvGrpSpPr/>
          <p:nvPr/>
        </p:nvGrpSpPr>
        <p:grpSpPr>
          <a:xfrm>
            <a:off x="5677699" y="2556761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69" name="Равнобедренный треугольник 68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0" name="Прямая соединительная линия 69"/>
            <p:cNvCxnSpPr>
              <a:stCxn id="69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1" name="Группа 70"/>
          <p:cNvGrpSpPr/>
          <p:nvPr/>
        </p:nvGrpSpPr>
        <p:grpSpPr>
          <a:xfrm>
            <a:off x="4338671" y="234107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72" name="Равнобедренный треугольник 71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3" name="Прямая соединительная линия 72"/>
            <p:cNvCxnSpPr>
              <a:stCxn id="72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4" name="Группа 73"/>
          <p:cNvGrpSpPr/>
          <p:nvPr/>
        </p:nvGrpSpPr>
        <p:grpSpPr>
          <a:xfrm>
            <a:off x="5129445" y="3109786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75" name="Равнобедренный треугольник 74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6" name="Прямая соединительная линия 75"/>
            <p:cNvCxnSpPr>
              <a:stCxn id="75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7" name="Группа 76"/>
          <p:cNvGrpSpPr/>
          <p:nvPr/>
        </p:nvGrpSpPr>
        <p:grpSpPr>
          <a:xfrm>
            <a:off x="3614946" y="339291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78" name="Равнобедренный треугольник 77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/>
            </a:p>
          </p:txBody>
        </p:sp>
        <p:cxnSp>
          <p:nvCxnSpPr>
            <p:cNvPr id="79" name="Прямая соединительная линия 78"/>
            <p:cNvCxnSpPr>
              <a:stCxn id="78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0" name="Группа 79"/>
          <p:cNvGrpSpPr/>
          <p:nvPr/>
        </p:nvGrpSpPr>
        <p:grpSpPr>
          <a:xfrm>
            <a:off x="4933218" y="436434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81" name="Равнобедренный треугольник 80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3" name="Группа 82"/>
          <p:cNvGrpSpPr/>
          <p:nvPr/>
        </p:nvGrpSpPr>
        <p:grpSpPr>
          <a:xfrm>
            <a:off x="6939498" y="390751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84" name="Равнобедренный треугольник 83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5" name="Прямая соединительная линия 84"/>
            <p:cNvCxnSpPr>
              <a:stCxn id="84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6" name="Группа 85"/>
          <p:cNvGrpSpPr/>
          <p:nvPr/>
        </p:nvGrpSpPr>
        <p:grpSpPr>
          <a:xfrm>
            <a:off x="7812360" y="3267272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87" name="Равнобедренный треугольник 86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>
              <a:stCxn id="87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9" name="Группа 88"/>
          <p:cNvGrpSpPr/>
          <p:nvPr/>
        </p:nvGrpSpPr>
        <p:grpSpPr>
          <a:xfrm>
            <a:off x="6968727" y="4457327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90" name="Равнобедренный треугольник 89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>
              <a:stCxn id="90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92" name="Группа 91"/>
          <p:cNvGrpSpPr/>
          <p:nvPr/>
        </p:nvGrpSpPr>
        <p:grpSpPr>
          <a:xfrm>
            <a:off x="7236296" y="2910682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93" name="Равнобедренный треугольник 92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>
              <a:stCxn id="93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95" name="Группа 94"/>
          <p:cNvGrpSpPr/>
          <p:nvPr/>
        </p:nvGrpSpPr>
        <p:grpSpPr>
          <a:xfrm>
            <a:off x="4003497" y="2516886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96" name="Равнобедренный треугольник 95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7" name="Прямая соединительная линия 96"/>
            <p:cNvCxnSpPr>
              <a:stCxn id="96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98" name="Группа 97"/>
          <p:cNvGrpSpPr/>
          <p:nvPr/>
        </p:nvGrpSpPr>
        <p:grpSpPr>
          <a:xfrm>
            <a:off x="4935231" y="215855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99" name="Равнобедренный треугольник 98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0" name="Прямая соединительная линия 99"/>
            <p:cNvCxnSpPr>
              <a:stCxn id="99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01" name="Группа 100"/>
          <p:cNvGrpSpPr/>
          <p:nvPr/>
        </p:nvGrpSpPr>
        <p:grpSpPr>
          <a:xfrm>
            <a:off x="2769389" y="201582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02" name="Равнобедренный треугольник 101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3" name="Прямая соединительная линия 102"/>
            <p:cNvCxnSpPr>
              <a:stCxn id="102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04" name="Группа 103"/>
          <p:cNvGrpSpPr/>
          <p:nvPr/>
        </p:nvGrpSpPr>
        <p:grpSpPr>
          <a:xfrm>
            <a:off x="4440034" y="3500815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Прямая соединительная линия 105"/>
            <p:cNvCxnSpPr>
              <a:stCxn id="105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07" name="Группа 106"/>
          <p:cNvGrpSpPr/>
          <p:nvPr/>
        </p:nvGrpSpPr>
        <p:grpSpPr>
          <a:xfrm>
            <a:off x="6156176" y="3803398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08" name="Равнобедренный треугольник 107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9" name="Прямая соединительная линия 108"/>
            <p:cNvCxnSpPr>
              <a:stCxn id="108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10" name="Группа 109"/>
          <p:cNvGrpSpPr/>
          <p:nvPr/>
        </p:nvGrpSpPr>
        <p:grpSpPr>
          <a:xfrm>
            <a:off x="6444208" y="3203547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11" name="Равнобедренный треугольник 110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2" name="Прямая соединительная линия 111"/>
            <p:cNvCxnSpPr>
              <a:stCxn id="111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13" name="Группа 112"/>
          <p:cNvGrpSpPr/>
          <p:nvPr/>
        </p:nvGrpSpPr>
        <p:grpSpPr>
          <a:xfrm>
            <a:off x="4810865" y="4624393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14" name="Равнобедренный треугольник 113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Прямая соединительная линия 114"/>
            <p:cNvCxnSpPr>
              <a:stCxn id="114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16" name="Группа 115"/>
          <p:cNvGrpSpPr/>
          <p:nvPr/>
        </p:nvGrpSpPr>
        <p:grpSpPr>
          <a:xfrm>
            <a:off x="5056008" y="3930474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17" name="Равнобедренный треугольник 116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8" name="Прямая соединительная линия 117"/>
            <p:cNvCxnSpPr>
              <a:stCxn id="117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19" name="Группа 118"/>
          <p:cNvGrpSpPr/>
          <p:nvPr/>
        </p:nvGrpSpPr>
        <p:grpSpPr>
          <a:xfrm>
            <a:off x="5611130" y="3900232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20" name="Равнобедренный треугольник 119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1" name="Прямая соединительная линия 120"/>
            <p:cNvCxnSpPr>
              <a:stCxn id="120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22" name="Группа 121"/>
          <p:cNvGrpSpPr/>
          <p:nvPr/>
        </p:nvGrpSpPr>
        <p:grpSpPr>
          <a:xfrm>
            <a:off x="3454340" y="2148302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23" name="Равнобедренный треугольник 122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4" name="Прямая соединительная линия 123"/>
            <p:cNvCxnSpPr>
              <a:stCxn id="123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336051" y="4569343"/>
            <a:ext cx="422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КСО муниципальных образований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4520337" y="4302218"/>
            <a:ext cx="160606" cy="398207"/>
            <a:chOff x="5690293" y="654528"/>
            <a:chExt cx="842245" cy="1334312"/>
          </a:xfrm>
          <a:solidFill>
            <a:srgbClr val="FF0000"/>
          </a:solidFill>
        </p:grpSpPr>
        <p:sp>
          <p:nvSpPr>
            <p:cNvPr id="126" name="Равнобедренный треугольник 125"/>
            <p:cNvSpPr/>
            <p:nvPr/>
          </p:nvSpPr>
          <p:spPr>
            <a:xfrm rot="5400000">
              <a:off x="5777837" y="566984"/>
              <a:ext cx="667158" cy="842245"/>
            </a:xfrm>
            <a:prstGeom prst="triangl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7" name="Прямая соединительная линия 126"/>
            <p:cNvCxnSpPr>
              <a:stCxn id="126" idx="2"/>
            </p:cNvCxnSpPr>
            <p:nvPr/>
          </p:nvCxnSpPr>
          <p:spPr>
            <a:xfrm>
              <a:off x="5690294" y="654528"/>
              <a:ext cx="0" cy="1334312"/>
            </a:xfrm>
            <a:prstGeom prst="line">
              <a:avLst/>
            </a:prstGeom>
            <a:grp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28" name="TextBox 12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КСО муниципальных образований Ставропольского края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295 1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0222 L 1.00938 -0.00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69" y="-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16 L -1.01875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9544E-6 L 1.38889E-6 -0.83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4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6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91679"/>
            <a:ext cx="4502125" cy="4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1377" y="1090861"/>
            <a:ext cx="8941246" cy="4574751"/>
          </a:xfrm>
          <a:prstGeom prst="rect">
            <a:avLst/>
          </a:prstGeom>
          <a:solidFill>
            <a:srgbClr val="FFFFFF">
              <a:alpha val="77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lvl="0"/>
            <a:endParaRPr 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					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КСО муниципальных образований Ставропольского края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83" y="1079154"/>
            <a:ext cx="4502125" cy="4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17692"/>
          <a:stretch/>
        </p:blipFill>
        <p:spPr>
          <a:xfrm>
            <a:off x="130830" y="1128900"/>
            <a:ext cx="8817791" cy="4464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7" b="3956"/>
          <a:stretch/>
        </p:blipFill>
        <p:spPr>
          <a:xfrm>
            <a:off x="170302" y="1131670"/>
            <a:ext cx="8778319" cy="447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11716"/>
          <a:stretch/>
        </p:blipFill>
        <p:spPr>
          <a:xfrm>
            <a:off x="140171" y="1141316"/>
            <a:ext cx="8866479" cy="4473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80" y="1150583"/>
            <a:ext cx="866292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Георгиевского городского округа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 Ессентуки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Железноводска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Кисловодска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Ставрополя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Благодарненского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Нефтекумского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Изобильненского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Буденновского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Андроповского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Арзгирского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9108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295 1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0222 L 1.00938 -0.00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69" y="-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16 L -1.01875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9544E-6 L 1.38889E-6 -0.83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3" y="1489348"/>
            <a:ext cx="3854053" cy="3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1091061"/>
            <a:ext cx="8941246" cy="4574751"/>
          </a:xfrm>
          <a:prstGeom prst="rect">
            <a:avLst/>
          </a:prstGeom>
          <a:solidFill>
            <a:srgbClr val="FFFFFF">
              <a:alpha val="91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КСО муниципальных образований Ставропольского края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43702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МБТ,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предоставленных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Изобильненскому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муниципальному району и городу Изобильный,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отдельных вопросов формирования и исполнения бюджета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Изобильненского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города Изобильного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Контрольно-ревизионной комиссией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Изобильненского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Ставропольского края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эффективности использования муниципальной собственности, а также анализ финансово-хозяйственной деятельности АО «Теплосеть» города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Ставрополя»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Контрольно-счетной палатой города Ставрополя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средств, предоставленных бюджету города-курорта Кисловодска на ремонт автомобильных дорог общего пользования местного значения в рамках реализации ГП Ставропольского края «Развитие транспортной системы и обеспечение безопасности дорожного движения»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Контрольно-счетной палатой города-курорта Кисловодска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643231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МБТ,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Труновскому муниципальному округу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и истекшем периоде 2021 года, а также отдельных вопросов формирования и исполнения бюджета Труновского муниципального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контрольно-счетным органом Труновского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округа)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МБТ, предоставленных бюджету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Новоалександровского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в 2018-2019 годах, а также отдельных вопросов формирования и исполнения бюджета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Новоалександровского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контрольно-счетным органом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Новоалександровского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округа)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проводимом Контрольно-счетной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палатой города-курорта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Кисловодска контрольном мероприятии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«Проверка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законности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средств бюджета города-курорта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Кисловодска,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«Детско-юношеская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школа № 1» города-курорта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Кисловодска»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3" y="1489348"/>
            <a:ext cx="3854053" cy="3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1057300"/>
            <a:ext cx="8941246" cy="4574751"/>
          </a:xfrm>
          <a:prstGeom prst="rect">
            <a:avLst/>
          </a:prstGeom>
          <a:solidFill>
            <a:srgbClr val="FFFFFF">
              <a:alpha val="91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контрольное мероприятие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Контрольно-счетной палатой города-курорта Кисловодска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971601" y="1136566"/>
            <a:ext cx="7056784" cy="4361227"/>
          </a:xfrm>
          <a:prstGeom prst="triangle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1862" y="2555448"/>
            <a:ext cx="352857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22,3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390" y="2548326"/>
            <a:ext cx="352857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133,1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106" y="3489877"/>
            <a:ext cx="8046342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</a:t>
            </a:r>
            <a:r>
              <a:rPr lang="ru-RU" sz="1400" dirty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формировании и исполнении </a:t>
            </a:r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бюджетов………………………… .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132,3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136566"/>
            <a:ext cx="85773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средств, предоставленных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бюджету города-курорта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Кисловодска на ремонт автомобильных дорог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реализации государственной программы СК «Развитие транспортной системы и обеспечение безопасности дорожного движения»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6590" y="2209428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Неэффективное использование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765" y="22094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финансовых нарушений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195736" y="5089748"/>
            <a:ext cx="4572508" cy="0"/>
          </a:xfrm>
          <a:prstGeom prst="line">
            <a:avLst/>
          </a:prstGeom>
          <a:ln w="666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50257" y="5121686"/>
            <a:ext cx="660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возбуждено уголовное дело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</a:rPr>
              <a:t> ………… 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105" y="3984880"/>
            <a:ext cx="8046343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1400" dirty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государственных (муниципальных) закупок</a:t>
            </a:r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429,6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105" y="4505464"/>
            <a:ext cx="8046343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нарушения, имеющие </a:t>
            </a:r>
            <a:r>
              <a:rPr lang="ru-RU" sz="1400" dirty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коррупционного характера</a:t>
            </a:r>
            <a:r>
              <a:rPr lang="ru-RU" sz="1400" dirty="0" smtClean="0"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……………………....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361,3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1" grpId="0"/>
      <p:bldP spid="42" grpId="0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3" y="1489348"/>
            <a:ext cx="3854053" cy="3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1057300"/>
            <a:ext cx="8941246" cy="4574751"/>
          </a:xfrm>
          <a:prstGeom prst="rect">
            <a:avLst/>
          </a:prstGeom>
          <a:solidFill>
            <a:srgbClr val="FFFFFF">
              <a:alpha val="91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контрольное мероприятие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Контрольно-счетной палатой города-курорта Кисловодска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3" y="1508121"/>
            <a:ext cx="3854053" cy="3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3882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межбюджетных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трансфертов, предоставленных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бюджету города-курорта Кисловодск, </a:t>
            </a:r>
          </a:p>
          <a:p>
            <a:pPr algn="ctr"/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анализ формирования неналоговых доходов муниципального образования от использования имущества </a:t>
            </a:r>
            <a:endParaRPr lang="ru-RU" sz="2000" b="1" dirty="0" smtClean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5842" y="2041019"/>
            <a:ext cx="578647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5000" b="1" dirty="0" smtClean="0">
                <a:ln w="11430"/>
                <a:gradFill>
                  <a:gsLst>
                    <a:gs pos="0">
                      <a:srgbClr val="FF6F61">
                        <a:tint val="70000"/>
                        <a:satMod val="245000"/>
                      </a:srgbClr>
                    </a:gs>
                    <a:gs pos="75000">
                      <a:srgbClr val="FF6F6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6F6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4</a:t>
            </a:r>
            <a:endParaRPr lang="ru-RU" sz="15000" b="1" dirty="0">
              <a:ln w="11430"/>
              <a:gradFill>
                <a:gsLst>
                  <a:gs pos="0">
                    <a:srgbClr val="FF6F61">
                      <a:tint val="70000"/>
                      <a:satMod val="245000"/>
                    </a:srgbClr>
                  </a:gs>
                  <a:gs pos="75000">
                    <a:srgbClr val="FF6F61">
                      <a:tint val="90000"/>
                      <a:shade val="60000"/>
                      <a:satMod val="240000"/>
                    </a:srgbClr>
                  </a:gs>
                  <a:gs pos="100000">
                    <a:srgbClr val="FF6F6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0528" y="2306990"/>
            <a:ext cx="9433048" cy="1261884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metal">
              <a:bevelT w="57150" h="38100" prst="hardEdge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Возбуждено уголовных дел</a:t>
            </a:r>
            <a:endParaRPr kumimoji="0" lang="ru-RU" sz="4000" b="1" i="0" u="none" strike="noStrike" kern="0" cap="none" spc="0" normalizeH="0" baseline="0" noProof="0" dirty="0">
              <a:ln w="0"/>
              <a:solidFill>
                <a:srgbClr val="20198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136566"/>
            <a:ext cx="85773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межбюджетных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трансфертов, предоставленных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бюджету города-курорта Кисловодск, а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анализ формирования неналоговых доходов муниципального образования от использования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endParaRPr lang="ru-RU" sz="1500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05556E-6 1.11111E-6 L 0.00399 0.29861 " pathEditMode="relative" rAng="0" ptsTypes="AA">
                                      <p:cBhvr>
                                        <p:cTn id="22" dur="2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3" y="1489348"/>
            <a:ext cx="3854053" cy="3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1057300"/>
            <a:ext cx="8941246" cy="4574751"/>
          </a:xfrm>
          <a:prstGeom prst="rect">
            <a:avLst/>
          </a:prstGeom>
          <a:solidFill>
            <a:srgbClr val="FFFFFF">
              <a:alpha val="91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контрольное мероприятие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Контрольно-счетной палатой города-курорта Кисловодска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971601" y="1136566"/>
            <a:ext cx="7056784" cy="4361227"/>
          </a:xfrm>
          <a:prstGeom prst="triangle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871" y="2339424"/>
            <a:ext cx="352857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350,8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870" y="2332302"/>
            <a:ext cx="352857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1790" y="3802032"/>
            <a:ext cx="3536796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18,3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9672" y="3217540"/>
            <a:ext cx="569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нарушени</a:t>
            </a:r>
            <a:r>
              <a:rPr lang="ru-RU" sz="1600" dirty="0">
                <a:solidFill>
                  <a:srgbClr val="C00000"/>
                </a:solidFill>
              </a:rPr>
              <a:t>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в сфере управления и распоряжения государственной (муниципальной) собственностью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136566"/>
            <a:ext cx="85773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межбюджетных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трансфертов, предоставленных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бюджету города-курорта Кисловодск, а </a:t>
            </a:r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анализ формирования неналоговых доходов муниципального образования от использования </a:t>
            </a:r>
            <a:r>
              <a:rPr lang="ru-RU" sz="1500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endParaRPr lang="ru-RU" sz="1500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599" y="1993404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Объем проверенных средств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4245" y="19934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Сумма финансовых нарушений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195736" y="4905662"/>
            <a:ext cx="4572508" cy="0"/>
          </a:xfrm>
          <a:prstGeom prst="line">
            <a:avLst/>
          </a:prstGeom>
          <a:ln w="666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50257" y="5049678"/>
            <a:ext cx="660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</a:rPr>
              <a:t>возбуждено уголовных дел ………… </a:t>
            </a:r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1547664" y="1129308"/>
            <a:ext cx="6270683" cy="4414069"/>
          </a:xfrm>
          <a:prstGeom prst="rect">
            <a:avLst/>
          </a:prstGeom>
        </p:spPr>
      </p:pic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rgbClr val="FFFFFF">
              <a:alpha val="68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388046" y="1345332"/>
            <a:ext cx="66484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– заключено соглашений о взаимодействии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707904" y="3937620"/>
            <a:ext cx="5760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– возбуждено уголовных дел</a:t>
            </a:r>
            <a:endParaRPr lang="ru-RU" sz="16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ysClr val="windowText" lastClr="000000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Oval 14"/>
          <p:cNvSpPr/>
          <p:nvPr/>
        </p:nvSpPr>
        <p:spPr>
          <a:xfrm>
            <a:off x="1992166" y="1431676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4" name="Arc 18"/>
          <p:cNvSpPr/>
          <p:nvPr/>
        </p:nvSpPr>
        <p:spPr>
          <a:xfrm>
            <a:off x="-1524000" y="1904999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30356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5" name="Group 24"/>
          <p:cNvGrpSpPr/>
          <p:nvPr/>
        </p:nvGrpSpPr>
        <p:grpSpPr>
          <a:xfrm rot="5400000">
            <a:off x="-2241618" y="3371294"/>
            <a:ext cx="4638810" cy="228600"/>
            <a:chOff x="-2340000" y="3314700"/>
            <a:chExt cx="4638810" cy="228600"/>
          </a:xfrm>
          <a:solidFill>
            <a:srgbClr val="92D050"/>
          </a:solidFill>
        </p:grpSpPr>
        <p:sp>
          <p:nvSpPr>
            <p:cNvPr id="66" name="Rounded Rectangle 12"/>
            <p:cNvSpPr/>
            <p:nvPr/>
          </p:nvSpPr>
          <p:spPr>
            <a:xfrm rot="5400000">
              <a:off x="101451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7" name="Rounded Rectangle 23"/>
            <p:cNvSpPr/>
            <p:nvPr/>
          </p:nvSpPr>
          <p:spPr>
            <a:xfrm rot="5400000">
              <a:off x="-128430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 flipH="1">
            <a:off x="3707904" y="4441676"/>
            <a:ext cx="5282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– возбуждено дел об административных нарушениях</a:t>
            </a:r>
            <a:endParaRPr lang="ru-RU" sz="16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16"/>
          <p:cNvSpPr>
            <a:spLocks noChangeAspect="1"/>
          </p:cNvSpPr>
          <p:nvPr/>
        </p:nvSpPr>
        <p:spPr>
          <a:xfrm>
            <a:off x="3347864" y="4026470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8" name="Oval 16"/>
          <p:cNvSpPr>
            <a:spLocks noChangeAspect="1"/>
          </p:cNvSpPr>
          <p:nvPr/>
        </p:nvSpPr>
        <p:spPr>
          <a:xfrm>
            <a:off x="3347864" y="4532939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flipH="1">
            <a:off x="2972345" y="2385382"/>
            <a:ext cx="5776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222 – проведено совместных КМ и ЭАМ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16"/>
          <p:cNvSpPr/>
          <p:nvPr/>
        </p:nvSpPr>
        <p:spPr>
          <a:xfrm>
            <a:off x="2591130" y="2460349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102213" y="3288713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flipH="1">
            <a:off x="3717923" y="4967218"/>
            <a:ext cx="5282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135 </a:t>
            </a: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меры прокурорского реагирования</a:t>
            </a:r>
            <a:endParaRPr lang="ru-RU" sz="16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6"/>
          <p:cNvSpPr>
            <a:spLocks noChangeAspect="1"/>
          </p:cNvSpPr>
          <p:nvPr/>
        </p:nvSpPr>
        <p:spPr>
          <a:xfrm>
            <a:off x="3357883" y="5058481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3239832" y="3465502"/>
            <a:ext cx="572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962 – направлено материалов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2807154" y="3540469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МКСО Ставропольского края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72" grpId="0"/>
      <p:bldP spid="83" grpId="0"/>
      <p:bldP spid="39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75684" r="87528" b="4419"/>
          <a:stretch/>
        </p:blipFill>
        <p:spPr>
          <a:xfrm>
            <a:off x="977471" y="4464809"/>
            <a:ext cx="708344" cy="1049079"/>
          </a:xfrm>
          <a:prstGeom prst="rect">
            <a:avLst/>
          </a:prstGeom>
        </p:spPr>
      </p:pic>
      <p:sp>
        <p:nvSpPr>
          <p:cNvPr id="49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8142" y="1091061"/>
            <a:ext cx="8941246" cy="4574751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37220"/>
            <a:ext cx="756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Северо-Кавказский федеральный округ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354" r="7769" b="4259"/>
          <a:stretch/>
        </p:blipFill>
        <p:spPr>
          <a:xfrm>
            <a:off x="3487479" y="1273325"/>
            <a:ext cx="5161992" cy="4128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2180" r="3885" b="2148"/>
          <a:stretch/>
        </p:blipFill>
        <p:spPr>
          <a:xfrm>
            <a:off x="3551276" y="1273324"/>
            <a:ext cx="5337545" cy="42405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7544" y="1561357"/>
            <a:ext cx="3168352" cy="2406595"/>
            <a:chOff x="467544" y="1561356"/>
            <a:chExt cx="3168352" cy="240659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90" y="1561356"/>
              <a:ext cx="2284433" cy="176026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67544" y="3321621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СЕВЕРО-КАВКАЗСКИЙ</a:t>
              </a:r>
            </a:p>
            <a:p>
              <a:pPr algn="ctr"/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едеральный округ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9592" y="44648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E40"/>
                </a:solidFill>
              </a:rPr>
              <a:t>129 контрольно-счетных органов муниципальных образований</a:t>
            </a:r>
            <a:endParaRPr lang="ru-RU" b="1" dirty="0">
              <a:solidFill>
                <a:srgbClr val="008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295 1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1.00938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6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16 L -1.01875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9544E-6 L 1.38889E-6 -0.83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547664" y="1129308"/>
            <a:ext cx="6270683" cy="4414069"/>
            <a:chOff x="1547664" y="1088492"/>
            <a:chExt cx="6270683" cy="441406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" t="4363" r="3343" b="8606"/>
            <a:stretch/>
          </p:blipFill>
          <p:spPr>
            <a:xfrm>
              <a:off x="1547664" y="1088492"/>
              <a:ext cx="6270683" cy="4414069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3851920" y="4627403"/>
              <a:ext cx="455495" cy="78365"/>
            </a:xfrm>
            <a:prstGeom prst="rect">
              <a:avLst/>
            </a:prstGeom>
            <a:solidFill>
              <a:srgbClr val="FAF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806207" y="4521664"/>
            <a:ext cx="720080" cy="293110"/>
            <a:chOff x="3779912" y="4510937"/>
            <a:chExt cx="720080" cy="293110"/>
          </a:xfrm>
        </p:grpSpPr>
        <p:sp>
          <p:nvSpPr>
            <p:cNvPr id="58" name="TextBox 57"/>
            <p:cNvSpPr txBox="1"/>
            <p:nvPr/>
          </p:nvSpPr>
          <p:spPr>
            <a:xfrm>
              <a:off x="3779912" y="4510937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rgbClr val="FF0000"/>
                  </a:solidFill>
                </a:rPr>
                <a:t>Ессентуки</a:t>
              </a:r>
              <a:endParaRPr lang="ru-R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Блок-схема: узел 58"/>
            <p:cNvSpPr>
              <a:spLocks noChangeAspect="1"/>
            </p:cNvSpPr>
            <p:nvPr/>
          </p:nvSpPr>
          <p:spPr>
            <a:xfrm flipH="1">
              <a:off x="4166247" y="4732047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Контрольное мероприятие Контрольно-счетной палаты г. Ессентуки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 соответствии с обращением отдела </a:t>
            </a:r>
            <a:r>
              <a:rPr lang="ru-RU" sz="1600" dirty="0">
                <a:solidFill>
                  <a:schemeClr val="bg1"/>
                </a:solidFill>
              </a:rPr>
              <a:t>МВД </a:t>
            </a:r>
            <a:r>
              <a:rPr lang="ru-RU" sz="1600" dirty="0" smtClean="0">
                <a:solidFill>
                  <a:schemeClr val="bg1"/>
                </a:solidFill>
              </a:rPr>
              <a:t>России по г. Ессентуки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rgbClr val="FFFFFF">
              <a:alpha val="68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541677" y="1129308"/>
            <a:ext cx="6270683" cy="4414069"/>
            <a:chOff x="1547664" y="1088492"/>
            <a:chExt cx="6270683" cy="441406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" t="4363" r="3343" b="8606"/>
            <a:stretch/>
          </p:blipFill>
          <p:spPr>
            <a:xfrm>
              <a:off x="1547664" y="1088492"/>
              <a:ext cx="6270683" cy="4414069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3851920" y="4627403"/>
              <a:ext cx="455495" cy="78365"/>
            </a:xfrm>
            <a:prstGeom prst="rect">
              <a:avLst/>
            </a:prstGeom>
            <a:solidFill>
              <a:srgbClr val="FAF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779912" y="4530172"/>
            <a:ext cx="720080" cy="293110"/>
            <a:chOff x="3779912" y="4510937"/>
            <a:chExt cx="720080" cy="293110"/>
          </a:xfrm>
        </p:grpSpPr>
        <p:sp>
          <p:nvSpPr>
            <p:cNvPr id="39" name="TextBox 38"/>
            <p:cNvSpPr txBox="1"/>
            <p:nvPr/>
          </p:nvSpPr>
          <p:spPr>
            <a:xfrm>
              <a:off x="3779912" y="4510937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rgbClr val="FF0000"/>
                  </a:solidFill>
                </a:rPr>
                <a:t>Ессентуки</a:t>
              </a:r>
              <a:endParaRPr lang="ru-R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Блок-схема: узел 39"/>
            <p:cNvSpPr>
              <a:spLocks noChangeAspect="1"/>
            </p:cNvSpPr>
            <p:nvPr/>
          </p:nvSpPr>
          <p:spPr>
            <a:xfrm flipH="1">
              <a:off x="4166247" y="4732047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1520" y="1136566"/>
            <a:ext cx="85773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500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средств бюджета города Ессентуки, направленных на содержание административно-управленческого аппарата муниципальных бюджетных дошкольных образовательных учреждений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673" y="243574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использования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бюджета города Ессентуки, направленных на содержание административно-управленческого аппарата муниципальных бюджетных дошкольных образовательных учреждений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65842" y="3097460"/>
            <a:ext cx="5786478" cy="127220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500"/>
              </a:lnSpc>
              <a:defRPr/>
            </a:pPr>
            <a:r>
              <a:rPr lang="ru-RU" sz="14000" b="1" dirty="0" smtClean="0">
                <a:ln w="11430"/>
                <a:gradFill>
                  <a:gsLst>
                    <a:gs pos="0">
                      <a:srgbClr val="FF6F61">
                        <a:tint val="70000"/>
                        <a:satMod val="245000"/>
                      </a:srgbClr>
                    </a:gs>
                    <a:gs pos="75000">
                      <a:srgbClr val="FF6F6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6F6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1,02</a:t>
            </a:r>
          </a:p>
          <a:p>
            <a:pPr algn="ctr">
              <a:lnSpc>
                <a:spcPts val="4500"/>
              </a:lnSpc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rgbClr val="FF6F61">
                        <a:tint val="70000"/>
                        <a:satMod val="245000"/>
                      </a:srgbClr>
                    </a:gs>
                    <a:gs pos="75000">
                      <a:srgbClr val="FF6F6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6F6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млн. руб.</a:t>
            </a:r>
            <a:endParaRPr lang="ru-RU" sz="4400" b="1" dirty="0">
              <a:ln w="11430"/>
              <a:gradFill>
                <a:gsLst>
                  <a:gs pos="0">
                    <a:srgbClr val="FF6F61">
                      <a:tint val="70000"/>
                      <a:satMod val="245000"/>
                    </a:srgbClr>
                  </a:gs>
                  <a:gs pos="75000">
                    <a:srgbClr val="FF6F61">
                      <a:tint val="90000"/>
                      <a:shade val="60000"/>
                      <a:satMod val="240000"/>
                    </a:srgbClr>
                  </a:gs>
                  <a:gs pos="100000">
                    <a:srgbClr val="FF6F6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652180" y="2438226"/>
            <a:ext cx="10376353" cy="923330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metal">
              <a:bevelT w="57150" h="38100" prst="hardEdge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ru-RU" sz="3600" b="1" kern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ф</a:t>
            </a:r>
            <a:r>
              <a:rPr lang="ru-RU" sz="3600" b="1" kern="0" noProof="0" dirty="0" err="1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инансовые</a:t>
            </a:r>
            <a:r>
              <a:rPr lang="ru-RU" sz="3600" b="1" kern="0" noProof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нарушения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65842" y="3071906"/>
            <a:ext cx="5786478" cy="9217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500"/>
              </a:lnSpc>
              <a:defRPr/>
            </a:pPr>
            <a:r>
              <a:rPr lang="ru-RU" sz="14000" b="1" dirty="0" smtClean="0">
                <a:ln w="11430"/>
                <a:gradFill>
                  <a:gsLst>
                    <a:gs pos="0">
                      <a:srgbClr val="FF6F61">
                        <a:tint val="70000"/>
                        <a:satMod val="245000"/>
                      </a:srgbClr>
                    </a:gs>
                    <a:gs pos="75000">
                      <a:srgbClr val="FF6F6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6F6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endParaRPr lang="ru-RU" sz="4400" b="1" dirty="0">
              <a:ln w="11430"/>
              <a:gradFill>
                <a:gsLst>
                  <a:gs pos="0">
                    <a:srgbClr val="FF6F61">
                      <a:tint val="70000"/>
                      <a:satMod val="245000"/>
                    </a:srgbClr>
                  </a:gs>
                  <a:gs pos="75000">
                    <a:srgbClr val="FF6F61">
                      <a:tint val="90000"/>
                      <a:shade val="60000"/>
                      <a:satMod val="240000"/>
                    </a:srgbClr>
                  </a:gs>
                  <a:gs pos="100000">
                    <a:srgbClr val="FF6F6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216532" y="2425452"/>
            <a:ext cx="9433048" cy="923330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metal">
              <a:bevelT w="57150" h="38100" prst="hardEdge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ru-RU" sz="3600" b="1" kern="0" dirty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3600" b="1" kern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озбуждено уголовных дел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9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05556E-6 2.22222E-6 L 0.00191 0.25139 " pathEditMode="relative" rAng="0" ptsTypes="AA">
                                      <p:cBhvr>
                                        <p:cTn id="36" dur="2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4.44444E-6 L 0.00278 0.14277 " pathEditMode="relative" rAng="0" ptsTypes="AA">
                                      <p:cBhvr>
                                        <p:cTn id="55" dur="2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4" grpId="1"/>
      <p:bldP spid="66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1547664" y="1088492"/>
            <a:ext cx="6270683" cy="4414069"/>
          </a:xfrm>
          <a:prstGeom prst="rect">
            <a:avLst/>
          </a:prstGeom>
        </p:spPr>
      </p:pic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174314" y="2918482"/>
            <a:ext cx="1197886" cy="1207690"/>
            <a:chOff x="5174314" y="2918482"/>
            <a:chExt cx="1197886" cy="1207690"/>
          </a:xfrm>
        </p:grpSpPr>
        <p:sp>
          <p:nvSpPr>
            <p:cNvPr id="5" name="Полилиния 4"/>
            <p:cNvSpPr/>
            <p:nvPr/>
          </p:nvSpPr>
          <p:spPr>
            <a:xfrm>
              <a:off x="5174314" y="2918482"/>
              <a:ext cx="1197886" cy="1207690"/>
            </a:xfrm>
            <a:custGeom>
              <a:avLst/>
              <a:gdLst>
                <a:gd name="connsiteX0" fmla="*/ 474325 w 1197886"/>
                <a:gd name="connsiteY0" fmla="*/ 991 h 1207690"/>
                <a:gd name="connsiteX1" fmla="*/ 424083 w 1197886"/>
                <a:gd name="connsiteY1" fmla="*/ 31136 h 1207690"/>
                <a:gd name="connsiteX2" fmla="*/ 424083 w 1197886"/>
                <a:gd name="connsiteY2" fmla="*/ 91426 h 1207690"/>
                <a:gd name="connsiteX3" fmla="*/ 454228 w 1197886"/>
                <a:gd name="connsiteY3" fmla="*/ 111523 h 1207690"/>
                <a:gd name="connsiteX4" fmla="*/ 403987 w 1197886"/>
                <a:gd name="connsiteY4" fmla="*/ 151717 h 1207690"/>
                <a:gd name="connsiteX5" fmla="*/ 383890 w 1197886"/>
                <a:gd name="connsiteY5" fmla="*/ 181862 h 1207690"/>
                <a:gd name="connsiteX6" fmla="*/ 353745 w 1197886"/>
                <a:gd name="connsiteY6" fmla="*/ 201958 h 1207690"/>
                <a:gd name="connsiteX7" fmla="*/ 323600 w 1197886"/>
                <a:gd name="connsiteY7" fmla="*/ 262248 h 1207690"/>
                <a:gd name="connsiteX8" fmla="*/ 263310 w 1197886"/>
                <a:gd name="connsiteY8" fmla="*/ 292394 h 1207690"/>
                <a:gd name="connsiteX9" fmla="*/ 233165 w 1197886"/>
                <a:gd name="connsiteY9" fmla="*/ 312490 h 1207690"/>
                <a:gd name="connsiteX10" fmla="*/ 162826 w 1197886"/>
                <a:gd name="connsiteY10" fmla="*/ 382829 h 1207690"/>
                <a:gd name="connsiteX11" fmla="*/ 52294 w 1197886"/>
                <a:gd name="connsiteY11" fmla="*/ 372780 h 1207690"/>
                <a:gd name="connsiteX12" fmla="*/ 22149 w 1197886"/>
                <a:gd name="connsiteY12" fmla="*/ 382829 h 1207690"/>
                <a:gd name="connsiteX13" fmla="*/ 12101 w 1197886"/>
                <a:gd name="connsiteY13" fmla="*/ 443119 h 1207690"/>
                <a:gd name="connsiteX14" fmla="*/ 72391 w 1197886"/>
                <a:gd name="connsiteY14" fmla="*/ 463216 h 1207690"/>
                <a:gd name="connsiteX15" fmla="*/ 92488 w 1197886"/>
                <a:gd name="connsiteY15" fmla="*/ 493361 h 1207690"/>
                <a:gd name="connsiteX16" fmla="*/ 122633 w 1197886"/>
                <a:gd name="connsiteY16" fmla="*/ 513457 h 1207690"/>
                <a:gd name="connsiteX17" fmla="*/ 162826 w 1197886"/>
                <a:gd name="connsiteY17" fmla="*/ 553651 h 1207690"/>
                <a:gd name="connsiteX18" fmla="*/ 192971 w 1197886"/>
                <a:gd name="connsiteY18" fmla="*/ 543602 h 1207690"/>
                <a:gd name="connsiteX19" fmla="*/ 253261 w 1197886"/>
                <a:gd name="connsiteY19" fmla="*/ 563699 h 1207690"/>
                <a:gd name="connsiteX20" fmla="*/ 263310 w 1197886"/>
                <a:gd name="connsiteY20" fmla="*/ 593844 h 1207690"/>
                <a:gd name="connsiteX21" fmla="*/ 223116 w 1197886"/>
                <a:gd name="connsiteY21" fmla="*/ 654134 h 1207690"/>
                <a:gd name="connsiteX22" fmla="*/ 192971 w 1197886"/>
                <a:gd name="connsiteY22" fmla="*/ 664183 h 1207690"/>
                <a:gd name="connsiteX23" fmla="*/ 182923 w 1197886"/>
                <a:gd name="connsiteY23" fmla="*/ 694328 h 1207690"/>
                <a:gd name="connsiteX24" fmla="*/ 162826 w 1197886"/>
                <a:gd name="connsiteY24" fmla="*/ 724473 h 1207690"/>
                <a:gd name="connsiteX25" fmla="*/ 182923 w 1197886"/>
                <a:gd name="connsiteY25" fmla="*/ 754618 h 1207690"/>
                <a:gd name="connsiteX26" fmla="*/ 172874 w 1197886"/>
                <a:gd name="connsiteY26" fmla="*/ 845053 h 1207690"/>
                <a:gd name="connsiteX27" fmla="*/ 142729 w 1197886"/>
                <a:gd name="connsiteY27" fmla="*/ 865150 h 1207690"/>
                <a:gd name="connsiteX28" fmla="*/ 132681 w 1197886"/>
                <a:gd name="connsiteY28" fmla="*/ 895295 h 1207690"/>
                <a:gd name="connsiteX29" fmla="*/ 192971 w 1197886"/>
                <a:gd name="connsiteY29" fmla="*/ 935488 h 1207690"/>
                <a:gd name="connsiteX30" fmla="*/ 223116 w 1197886"/>
                <a:gd name="connsiteY30" fmla="*/ 955585 h 1207690"/>
                <a:gd name="connsiteX31" fmla="*/ 273358 w 1197886"/>
                <a:gd name="connsiteY31" fmla="*/ 1005826 h 1207690"/>
                <a:gd name="connsiteX32" fmla="*/ 333648 w 1197886"/>
                <a:gd name="connsiteY32" fmla="*/ 1025923 h 1207690"/>
                <a:gd name="connsiteX33" fmla="*/ 363793 w 1197886"/>
                <a:gd name="connsiteY33" fmla="*/ 1046020 h 1207690"/>
                <a:gd name="connsiteX34" fmla="*/ 424083 w 1197886"/>
                <a:gd name="connsiteY34" fmla="*/ 1066117 h 1207690"/>
                <a:gd name="connsiteX35" fmla="*/ 454228 w 1197886"/>
                <a:gd name="connsiteY35" fmla="*/ 1076165 h 1207690"/>
                <a:gd name="connsiteX36" fmla="*/ 504470 w 1197886"/>
                <a:gd name="connsiteY36" fmla="*/ 1086213 h 1207690"/>
                <a:gd name="connsiteX37" fmla="*/ 564760 w 1197886"/>
                <a:gd name="connsiteY37" fmla="*/ 1106310 h 1207690"/>
                <a:gd name="connsiteX38" fmla="*/ 594905 w 1197886"/>
                <a:gd name="connsiteY38" fmla="*/ 1116358 h 1207690"/>
                <a:gd name="connsiteX39" fmla="*/ 615002 w 1197886"/>
                <a:gd name="connsiteY39" fmla="*/ 1146503 h 1207690"/>
                <a:gd name="connsiteX40" fmla="*/ 675292 w 1197886"/>
                <a:gd name="connsiteY40" fmla="*/ 1166600 h 1207690"/>
                <a:gd name="connsiteX41" fmla="*/ 735582 w 1197886"/>
                <a:gd name="connsiteY41" fmla="*/ 1206794 h 1207690"/>
                <a:gd name="connsiteX42" fmla="*/ 785824 w 1197886"/>
                <a:gd name="connsiteY42" fmla="*/ 1146503 h 1207690"/>
                <a:gd name="connsiteX43" fmla="*/ 815969 w 1197886"/>
                <a:gd name="connsiteY43" fmla="*/ 1126407 h 1207690"/>
                <a:gd name="connsiteX44" fmla="*/ 876259 w 1197886"/>
                <a:gd name="connsiteY44" fmla="*/ 1156552 h 1207690"/>
                <a:gd name="connsiteX45" fmla="*/ 906404 w 1197886"/>
                <a:gd name="connsiteY45" fmla="*/ 1166600 h 1207690"/>
                <a:gd name="connsiteX46" fmla="*/ 1016936 w 1197886"/>
                <a:gd name="connsiteY46" fmla="*/ 1136455 h 1207690"/>
                <a:gd name="connsiteX47" fmla="*/ 1047081 w 1197886"/>
                <a:gd name="connsiteY47" fmla="*/ 1126407 h 1207690"/>
                <a:gd name="connsiteX48" fmla="*/ 1127468 w 1197886"/>
                <a:gd name="connsiteY48" fmla="*/ 1136455 h 1207690"/>
                <a:gd name="connsiteX49" fmla="*/ 1157613 w 1197886"/>
                <a:gd name="connsiteY49" fmla="*/ 1126407 h 1207690"/>
                <a:gd name="connsiteX50" fmla="*/ 1167661 w 1197886"/>
                <a:gd name="connsiteY50" fmla="*/ 1066117 h 1207690"/>
                <a:gd name="connsiteX51" fmla="*/ 1187758 w 1197886"/>
                <a:gd name="connsiteY51" fmla="*/ 1005826 h 1207690"/>
                <a:gd name="connsiteX52" fmla="*/ 1197806 w 1197886"/>
                <a:gd name="connsiteY52" fmla="*/ 975681 h 1207690"/>
                <a:gd name="connsiteX53" fmla="*/ 1187758 w 1197886"/>
                <a:gd name="connsiteY53" fmla="*/ 875198 h 1207690"/>
                <a:gd name="connsiteX54" fmla="*/ 1127468 w 1197886"/>
                <a:gd name="connsiteY54" fmla="*/ 855101 h 1207690"/>
                <a:gd name="connsiteX55" fmla="*/ 1077226 w 1197886"/>
                <a:gd name="connsiteY55" fmla="*/ 764666 h 1207690"/>
                <a:gd name="connsiteX56" fmla="*/ 1047081 w 1197886"/>
                <a:gd name="connsiteY56" fmla="*/ 754618 h 1207690"/>
                <a:gd name="connsiteX57" fmla="*/ 1016936 w 1197886"/>
                <a:gd name="connsiteY57" fmla="*/ 734521 h 1207690"/>
                <a:gd name="connsiteX58" fmla="*/ 996839 w 1197886"/>
                <a:gd name="connsiteY58" fmla="*/ 704376 h 1207690"/>
                <a:gd name="connsiteX59" fmla="*/ 956646 w 1197886"/>
                <a:gd name="connsiteY59" fmla="*/ 694328 h 1207690"/>
                <a:gd name="connsiteX60" fmla="*/ 946598 w 1197886"/>
                <a:gd name="connsiteY60" fmla="*/ 664183 h 1207690"/>
                <a:gd name="connsiteX61" fmla="*/ 966694 w 1197886"/>
                <a:gd name="connsiteY61" fmla="*/ 603892 h 1207690"/>
                <a:gd name="connsiteX62" fmla="*/ 956646 w 1197886"/>
                <a:gd name="connsiteY62" fmla="*/ 573747 h 1207690"/>
                <a:gd name="connsiteX63" fmla="*/ 986791 w 1197886"/>
                <a:gd name="connsiteY63" fmla="*/ 513457 h 1207690"/>
                <a:gd name="connsiteX64" fmla="*/ 916452 w 1197886"/>
                <a:gd name="connsiteY64" fmla="*/ 443119 h 1207690"/>
                <a:gd name="connsiteX65" fmla="*/ 886307 w 1197886"/>
                <a:gd name="connsiteY65" fmla="*/ 423022 h 1207690"/>
                <a:gd name="connsiteX66" fmla="*/ 876259 w 1197886"/>
                <a:gd name="connsiteY66" fmla="*/ 392877 h 1207690"/>
                <a:gd name="connsiteX67" fmla="*/ 846114 w 1197886"/>
                <a:gd name="connsiteY67" fmla="*/ 382829 h 1207690"/>
                <a:gd name="connsiteX68" fmla="*/ 815969 w 1197886"/>
                <a:gd name="connsiteY68" fmla="*/ 362732 h 1207690"/>
                <a:gd name="connsiteX69" fmla="*/ 755679 w 1197886"/>
                <a:gd name="connsiteY69" fmla="*/ 342635 h 1207690"/>
                <a:gd name="connsiteX70" fmla="*/ 735582 w 1197886"/>
                <a:gd name="connsiteY70" fmla="*/ 312490 h 1207690"/>
                <a:gd name="connsiteX71" fmla="*/ 725534 w 1197886"/>
                <a:gd name="connsiteY71" fmla="*/ 272297 h 1207690"/>
                <a:gd name="connsiteX72" fmla="*/ 705437 w 1197886"/>
                <a:gd name="connsiteY72" fmla="*/ 232103 h 1207690"/>
                <a:gd name="connsiteX73" fmla="*/ 645147 w 1197886"/>
                <a:gd name="connsiteY73" fmla="*/ 111523 h 1207690"/>
                <a:gd name="connsiteX74" fmla="*/ 604954 w 1197886"/>
                <a:gd name="connsiteY74" fmla="*/ 101475 h 1207690"/>
                <a:gd name="connsiteX75" fmla="*/ 584857 w 1197886"/>
                <a:gd name="connsiteY75" fmla="*/ 71330 h 1207690"/>
                <a:gd name="connsiteX76" fmla="*/ 554712 w 1197886"/>
                <a:gd name="connsiteY76" fmla="*/ 61281 h 1207690"/>
                <a:gd name="connsiteX77" fmla="*/ 514518 w 1197886"/>
                <a:gd name="connsiteY77" fmla="*/ 21088 h 1207690"/>
                <a:gd name="connsiteX78" fmla="*/ 474325 w 1197886"/>
                <a:gd name="connsiteY78" fmla="*/ 991 h 12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97886" h="1207690">
                  <a:moveTo>
                    <a:pt x="474325" y="991"/>
                  </a:moveTo>
                  <a:cubicBezTo>
                    <a:pt x="459252" y="2666"/>
                    <a:pt x="437893" y="17326"/>
                    <a:pt x="424083" y="31136"/>
                  </a:cubicBezTo>
                  <a:cubicBezTo>
                    <a:pt x="409197" y="46022"/>
                    <a:pt x="412174" y="76540"/>
                    <a:pt x="424083" y="91426"/>
                  </a:cubicBezTo>
                  <a:cubicBezTo>
                    <a:pt x="431627" y="100856"/>
                    <a:pt x="444180" y="104824"/>
                    <a:pt x="454228" y="111523"/>
                  </a:cubicBezTo>
                  <a:cubicBezTo>
                    <a:pt x="474223" y="171503"/>
                    <a:pt x="467988" y="119716"/>
                    <a:pt x="403987" y="151717"/>
                  </a:cubicBezTo>
                  <a:cubicBezTo>
                    <a:pt x="393185" y="157118"/>
                    <a:pt x="392430" y="173323"/>
                    <a:pt x="383890" y="181862"/>
                  </a:cubicBezTo>
                  <a:cubicBezTo>
                    <a:pt x="375351" y="190401"/>
                    <a:pt x="363793" y="195259"/>
                    <a:pt x="353745" y="201958"/>
                  </a:cubicBezTo>
                  <a:cubicBezTo>
                    <a:pt x="345572" y="226474"/>
                    <a:pt x="343077" y="242770"/>
                    <a:pt x="323600" y="262248"/>
                  </a:cubicBezTo>
                  <a:cubicBezTo>
                    <a:pt x="294805" y="291043"/>
                    <a:pt x="295998" y="276050"/>
                    <a:pt x="263310" y="292394"/>
                  </a:cubicBezTo>
                  <a:cubicBezTo>
                    <a:pt x="252508" y="297795"/>
                    <a:pt x="243213" y="305791"/>
                    <a:pt x="233165" y="312490"/>
                  </a:cubicBezTo>
                  <a:cubicBezTo>
                    <a:pt x="187096" y="381593"/>
                    <a:pt x="215885" y="365142"/>
                    <a:pt x="162826" y="382829"/>
                  </a:cubicBezTo>
                  <a:cubicBezTo>
                    <a:pt x="93885" y="359848"/>
                    <a:pt x="117220" y="356548"/>
                    <a:pt x="52294" y="372780"/>
                  </a:cubicBezTo>
                  <a:cubicBezTo>
                    <a:pt x="42018" y="375349"/>
                    <a:pt x="32197" y="379479"/>
                    <a:pt x="22149" y="382829"/>
                  </a:cubicBezTo>
                  <a:cubicBezTo>
                    <a:pt x="12498" y="397306"/>
                    <a:pt x="-16082" y="422989"/>
                    <a:pt x="12101" y="443119"/>
                  </a:cubicBezTo>
                  <a:cubicBezTo>
                    <a:pt x="29339" y="455432"/>
                    <a:pt x="72391" y="463216"/>
                    <a:pt x="72391" y="463216"/>
                  </a:cubicBezTo>
                  <a:cubicBezTo>
                    <a:pt x="79090" y="473264"/>
                    <a:pt x="83948" y="484822"/>
                    <a:pt x="92488" y="493361"/>
                  </a:cubicBezTo>
                  <a:cubicBezTo>
                    <a:pt x="101027" y="501900"/>
                    <a:pt x="115089" y="504027"/>
                    <a:pt x="122633" y="513457"/>
                  </a:cubicBezTo>
                  <a:cubicBezTo>
                    <a:pt x="161609" y="562177"/>
                    <a:pt x="97053" y="531725"/>
                    <a:pt x="162826" y="553651"/>
                  </a:cubicBezTo>
                  <a:cubicBezTo>
                    <a:pt x="172874" y="550301"/>
                    <a:pt x="182444" y="542432"/>
                    <a:pt x="192971" y="543602"/>
                  </a:cubicBezTo>
                  <a:cubicBezTo>
                    <a:pt x="214025" y="545941"/>
                    <a:pt x="253261" y="563699"/>
                    <a:pt x="253261" y="563699"/>
                  </a:cubicBezTo>
                  <a:cubicBezTo>
                    <a:pt x="256611" y="573747"/>
                    <a:pt x="263310" y="583252"/>
                    <a:pt x="263310" y="593844"/>
                  </a:cubicBezTo>
                  <a:cubicBezTo>
                    <a:pt x="263310" y="618425"/>
                    <a:pt x="241239" y="642052"/>
                    <a:pt x="223116" y="654134"/>
                  </a:cubicBezTo>
                  <a:cubicBezTo>
                    <a:pt x="214303" y="660009"/>
                    <a:pt x="203019" y="660833"/>
                    <a:pt x="192971" y="664183"/>
                  </a:cubicBezTo>
                  <a:cubicBezTo>
                    <a:pt x="189622" y="674231"/>
                    <a:pt x="187660" y="684854"/>
                    <a:pt x="182923" y="694328"/>
                  </a:cubicBezTo>
                  <a:cubicBezTo>
                    <a:pt x="177522" y="705130"/>
                    <a:pt x="162826" y="712396"/>
                    <a:pt x="162826" y="724473"/>
                  </a:cubicBezTo>
                  <a:cubicBezTo>
                    <a:pt x="162826" y="736550"/>
                    <a:pt x="176224" y="744570"/>
                    <a:pt x="182923" y="754618"/>
                  </a:cubicBezTo>
                  <a:cubicBezTo>
                    <a:pt x="179573" y="784763"/>
                    <a:pt x="183239" y="816549"/>
                    <a:pt x="172874" y="845053"/>
                  </a:cubicBezTo>
                  <a:cubicBezTo>
                    <a:pt x="168747" y="856403"/>
                    <a:pt x="150273" y="855720"/>
                    <a:pt x="142729" y="865150"/>
                  </a:cubicBezTo>
                  <a:cubicBezTo>
                    <a:pt x="136112" y="873421"/>
                    <a:pt x="136030" y="885247"/>
                    <a:pt x="132681" y="895295"/>
                  </a:cubicBezTo>
                  <a:lnTo>
                    <a:pt x="192971" y="935488"/>
                  </a:lnTo>
                  <a:lnTo>
                    <a:pt x="223116" y="955585"/>
                  </a:lnTo>
                  <a:cubicBezTo>
                    <a:pt x="241451" y="983086"/>
                    <a:pt x="241626" y="991723"/>
                    <a:pt x="273358" y="1005826"/>
                  </a:cubicBezTo>
                  <a:cubicBezTo>
                    <a:pt x="292716" y="1014429"/>
                    <a:pt x="333648" y="1025923"/>
                    <a:pt x="333648" y="1025923"/>
                  </a:cubicBezTo>
                  <a:cubicBezTo>
                    <a:pt x="343696" y="1032622"/>
                    <a:pt x="352757" y="1041115"/>
                    <a:pt x="363793" y="1046020"/>
                  </a:cubicBezTo>
                  <a:cubicBezTo>
                    <a:pt x="383151" y="1054624"/>
                    <a:pt x="403986" y="1059418"/>
                    <a:pt x="424083" y="1066117"/>
                  </a:cubicBezTo>
                  <a:cubicBezTo>
                    <a:pt x="434131" y="1069466"/>
                    <a:pt x="443842" y="1074088"/>
                    <a:pt x="454228" y="1076165"/>
                  </a:cubicBezTo>
                  <a:cubicBezTo>
                    <a:pt x="470975" y="1079514"/>
                    <a:pt x="487993" y="1081719"/>
                    <a:pt x="504470" y="1086213"/>
                  </a:cubicBezTo>
                  <a:cubicBezTo>
                    <a:pt x="524907" y="1091787"/>
                    <a:pt x="544663" y="1099611"/>
                    <a:pt x="564760" y="1106310"/>
                  </a:cubicBezTo>
                  <a:lnTo>
                    <a:pt x="594905" y="1116358"/>
                  </a:lnTo>
                  <a:cubicBezTo>
                    <a:pt x="601604" y="1126406"/>
                    <a:pt x="604761" y="1140102"/>
                    <a:pt x="615002" y="1146503"/>
                  </a:cubicBezTo>
                  <a:cubicBezTo>
                    <a:pt x="632966" y="1157730"/>
                    <a:pt x="675292" y="1166600"/>
                    <a:pt x="675292" y="1166600"/>
                  </a:cubicBezTo>
                  <a:cubicBezTo>
                    <a:pt x="683660" y="1174968"/>
                    <a:pt x="713770" y="1214065"/>
                    <a:pt x="735582" y="1206794"/>
                  </a:cubicBezTo>
                  <a:cubicBezTo>
                    <a:pt x="760273" y="1198564"/>
                    <a:pt x="769736" y="1162590"/>
                    <a:pt x="785824" y="1146503"/>
                  </a:cubicBezTo>
                  <a:cubicBezTo>
                    <a:pt x="794363" y="1137964"/>
                    <a:pt x="805921" y="1133106"/>
                    <a:pt x="815969" y="1126407"/>
                  </a:cubicBezTo>
                  <a:cubicBezTo>
                    <a:pt x="891739" y="1151663"/>
                    <a:pt x="798343" y="1117594"/>
                    <a:pt x="876259" y="1156552"/>
                  </a:cubicBezTo>
                  <a:cubicBezTo>
                    <a:pt x="885733" y="1161289"/>
                    <a:pt x="896356" y="1163251"/>
                    <a:pt x="906404" y="1166600"/>
                  </a:cubicBezTo>
                  <a:cubicBezTo>
                    <a:pt x="977421" y="1152397"/>
                    <a:pt x="940440" y="1161954"/>
                    <a:pt x="1016936" y="1136455"/>
                  </a:cubicBezTo>
                  <a:lnTo>
                    <a:pt x="1047081" y="1126407"/>
                  </a:lnTo>
                  <a:cubicBezTo>
                    <a:pt x="1073877" y="1129756"/>
                    <a:pt x="1100464" y="1136455"/>
                    <a:pt x="1127468" y="1136455"/>
                  </a:cubicBezTo>
                  <a:cubicBezTo>
                    <a:pt x="1138060" y="1136455"/>
                    <a:pt x="1152358" y="1135603"/>
                    <a:pt x="1157613" y="1126407"/>
                  </a:cubicBezTo>
                  <a:cubicBezTo>
                    <a:pt x="1167721" y="1108718"/>
                    <a:pt x="1162720" y="1085883"/>
                    <a:pt x="1167661" y="1066117"/>
                  </a:cubicBezTo>
                  <a:cubicBezTo>
                    <a:pt x="1172799" y="1045565"/>
                    <a:pt x="1181059" y="1025923"/>
                    <a:pt x="1187758" y="1005826"/>
                  </a:cubicBezTo>
                  <a:lnTo>
                    <a:pt x="1197806" y="975681"/>
                  </a:lnTo>
                  <a:cubicBezTo>
                    <a:pt x="1194457" y="942187"/>
                    <a:pt x="1204719" y="904274"/>
                    <a:pt x="1187758" y="875198"/>
                  </a:cubicBezTo>
                  <a:cubicBezTo>
                    <a:pt x="1177084" y="856900"/>
                    <a:pt x="1127468" y="855101"/>
                    <a:pt x="1127468" y="855101"/>
                  </a:cubicBezTo>
                  <a:cubicBezTo>
                    <a:pt x="1118620" y="828559"/>
                    <a:pt x="1103138" y="773303"/>
                    <a:pt x="1077226" y="764666"/>
                  </a:cubicBezTo>
                  <a:lnTo>
                    <a:pt x="1047081" y="754618"/>
                  </a:lnTo>
                  <a:cubicBezTo>
                    <a:pt x="1037033" y="747919"/>
                    <a:pt x="1025475" y="743060"/>
                    <a:pt x="1016936" y="734521"/>
                  </a:cubicBezTo>
                  <a:cubicBezTo>
                    <a:pt x="1008397" y="725982"/>
                    <a:pt x="1006887" y="711075"/>
                    <a:pt x="996839" y="704376"/>
                  </a:cubicBezTo>
                  <a:cubicBezTo>
                    <a:pt x="985348" y="696716"/>
                    <a:pt x="970044" y="697677"/>
                    <a:pt x="956646" y="694328"/>
                  </a:cubicBezTo>
                  <a:cubicBezTo>
                    <a:pt x="953297" y="684280"/>
                    <a:pt x="945428" y="674710"/>
                    <a:pt x="946598" y="664183"/>
                  </a:cubicBezTo>
                  <a:cubicBezTo>
                    <a:pt x="948937" y="643129"/>
                    <a:pt x="966694" y="603892"/>
                    <a:pt x="966694" y="603892"/>
                  </a:cubicBezTo>
                  <a:cubicBezTo>
                    <a:pt x="963345" y="593844"/>
                    <a:pt x="956646" y="584339"/>
                    <a:pt x="956646" y="573747"/>
                  </a:cubicBezTo>
                  <a:cubicBezTo>
                    <a:pt x="956646" y="552945"/>
                    <a:pt x="976629" y="528699"/>
                    <a:pt x="986791" y="513457"/>
                  </a:cubicBezTo>
                  <a:cubicBezTo>
                    <a:pt x="969105" y="460398"/>
                    <a:pt x="985556" y="489188"/>
                    <a:pt x="916452" y="443119"/>
                  </a:cubicBezTo>
                  <a:lnTo>
                    <a:pt x="886307" y="423022"/>
                  </a:lnTo>
                  <a:cubicBezTo>
                    <a:pt x="882958" y="412974"/>
                    <a:pt x="883749" y="400367"/>
                    <a:pt x="876259" y="392877"/>
                  </a:cubicBezTo>
                  <a:cubicBezTo>
                    <a:pt x="868769" y="385387"/>
                    <a:pt x="855588" y="387566"/>
                    <a:pt x="846114" y="382829"/>
                  </a:cubicBezTo>
                  <a:cubicBezTo>
                    <a:pt x="835312" y="377428"/>
                    <a:pt x="827005" y="367637"/>
                    <a:pt x="815969" y="362732"/>
                  </a:cubicBezTo>
                  <a:cubicBezTo>
                    <a:pt x="796611" y="354128"/>
                    <a:pt x="755679" y="342635"/>
                    <a:pt x="755679" y="342635"/>
                  </a:cubicBezTo>
                  <a:cubicBezTo>
                    <a:pt x="748980" y="332587"/>
                    <a:pt x="745012" y="320034"/>
                    <a:pt x="735582" y="312490"/>
                  </a:cubicBezTo>
                  <a:cubicBezTo>
                    <a:pt x="702421" y="285962"/>
                    <a:pt x="689937" y="325691"/>
                    <a:pt x="725534" y="272297"/>
                  </a:cubicBezTo>
                  <a:cubicBezTo>
                    <a:pt x="748675" y="202873"/>
                    <a:pt x="735887" y="274733"/>
                    <a:pt x="705437" y="232103"/>
                  </a:cubicBezTo>
                  <a:cubicBezTo>
                    <a:pt x="688635" y="208581"/>
                    <a:pt x="684625" y="121392"/>
                    <a:pt x="645147" y="111523"/>
                  </a:cubicBezTo>
                  <a:lnTo>
                    <a:pt x="604954" y="101475"/>
                  </a:lnTo>
                  <a:cubicBezTo>
                    <a:pt x="598255" y="91427"/>
                    <a:pt x="594287" y="78874"/>
                    <a:pt x="584857" y="71330"/>
                  </a:cubicBezTo>
                  <a:cubicBezTo>
                    <a:pt x="576586" y="64713"/>
                    <a:pt x="562202" y="68771"/>
                    <a:pt x="554712" y="61281"/>
                  </a:cubicBezTo>
                  <a:cubicBezTo>
                    <a:pt x="501122" y="7691"/>
                    <a:pt x="594902" y="47882"/>
                    <a:pt x="514518" y="21088"/>
                  </a:cubicBezTo>
                  <a:cubicBezTo>
                    <a:pt x="478142" y="-3163"/>
                    <a:pt x="489398" y="-684"/>
                    <a:pt x="474325" y="9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9521" y="3361556"/>
              <a:ext cx="8726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Буденновск</a:t>
              </a:r>
              <a:endPara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Блок-схема: узел 5"/>
            <p:cNvSpPr/>
            <p:nvPr/>
          </p:nvSpPr>
          <p:spPr>
            <a:xfrm flipV="1">
              <a:off x="5781839" y="3577580"/>
              <a:ext cx="72000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КМ Контрольно-счетной палаты Буденовского муниципального округа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</a:t>
            </a:r>
            <a:r>
              <a:rPr lang="ru-RU" sz="1600" dirty="0">
                <a:solidFill>
                  <a:schemeClr val="bg1"/>
                </a:solidFill>
              </a:rPr>
              <a:t>отделом МВД по Буденновскому району </a:t>
            </a:r>
            <a:r>
              <a:rPr lang="ru-RU" sz="1600" dirty="0" smtClean="0">
                <a:solidFill>
                  <a:schemeClr val="bg1"/>
                </a:solidFill>
              </a:rPr>
              <a:t>и отделом УФСБ в г. </a:t>
            </a:r>
            <a:r>
              <a:rPr lang="ru-RU" sz="1600" dirty="0" err="1" smtClean="0">
                <a:solidFill>
                  <a:schemeClr val="bg1"/>
                </a:solidFill>
              </a:rPr>
              <a:t>Буденовске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60408"/>
            <a:ext cx="8941246" cy="4574751"/>
          </a:xfrm>
          <a:prstGeom prst="rect">
            <a:avLst/>
          </a:prstGeom>
          <a:solidFill>
            <a:srgbClr val="FFFFFF">
              <a:alpha val="68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1547664" y="1107727"/>
            <a:ext cx="6270683" cy="441406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5174314" y="2929508"/>
            <a:ext cx="1197886" cy="1207690"/>
            <a:chOff x="5174314" y="2918482"/>
            <a:chExt cx="1197886" cy="1207690"/>
          </a:xfrm>
        </p:grpSpPr>
        <p:sp>
          <p:nvSpPr>
            <p:cNvPr id="47" name="Полилиния 46"/>
            <p:cNvSpPr/>
            <p:nvPr/>
          </p:nvSpPr>
          <p:spPr>
            <a:xfrm>
              <a:off x="5174314" y="2918482"/>
              <a:ext cx="1197886" cy="1207690"/>
            </a:xfrm>
            <a:custGeom>
              <a:avLst/>
              <a:gdLst>
                <a:gd name="connsiteX0" fmla="*/ 474325 w 1197886"/>
                <a:gd name="connsiteY0" fmla="*/ 991 h 1207690"/>
                <a:gd name="connsiteX1" fmla="*/ 424083 w 1197886"/>
                <a:gd name="connsiteY1" fmla="*/ 31136 h 1207690"/>
                <a:gd name="connsiteX2" fmla="*/ 424083 w 1197886"/>
                <a:gd name="connsiteY2" fmla="*/ 91426 h 1207690"/>
                <a:gd name="connsiteX3" fmla="*/ 454228 w 1197886"/>
                <a:gd name="connsiteY3" fmla="*/ 111523 h 1207690"/>
                <a:gd name="connsiteX4" fmla="*/ 403987 w 1197886"/>
                <a:gd name="connsiteY4" fmla="*/ 151717 h 1207690"/>
                <a:gd name="connsiteX5" fmla="*/ 383890 w 1197886"/>
                <a:gd name="connsiteY5" fmla="*/ 181862 h 1207690"/>
                <a:gd name="connsiteX6" fmla="*/ 353745 w 1197886"/>
                <a:gd name="connsiteY6" fmla="*/ 201958 h 1207690"/>
                <a:gd name="connsiteX7" fmla="*/ 323600 w 1197886"/>
                <a:gd name="connsiteY7" fmla="*/ 262248 h 1207690"/>
                <a:gd name="connsiteX8" fmla="*/ 263310 w 1197886"/>
                <a:gd name="connsiteY8" fmla="*/ 292394 h 1207690"/>
                <a:gd name="connsiteX9" fmla="*/ 233165 w 1197886"/>
                <a:gd name="connsiteY9" fmla="*/ 312490 h 1207690"/>
                <a:gd name="connsiteX10" fmla="*/ 162826 w 1197886"/>
                <a:gd name="connsiteY10" fmla="*/ 382829 h 1207690"/>
                <a:gd name="connsiteX11" fmla="*/ 52294 w 1197886"/>
                <a:gd name="connsiteY11" fmla="*/ 372780 h 1207690"/>
                <a:gd name="connsiteX12" fmla="*/ 22149 w 1197886"/>
                <a:gd name="connsiteY12" fmla="*/ 382829 h 1207690"/>
                <a:gd name="connsiteX13" fmla="*/ 12101 w 1197886"/>
                <a:gd name="connsiteY13" fmla="*/ 443119 h 1207690"/>
                <a:gd name="connsiteX14" fmla="*/ 72391 w 1197886"/>
                <a:gd name="connsiteY14" fmla="*/ 463216 h 1207690"/>
                <a:gd name="connsiteX15" fmla="*/ 92488 w 1197886"/>
                <a:gd name="connsiteY15" fmla="*/ 493361 h 1207690"/>
                <a:gd name="connsiteX16" fmla="*/ 122633 w 1197886"/>
                <a:gd name="connsiteY16" fmla="*/ 513457 h 1207690"/>
                <a:gd name="connsiteX17" fmla="*/ 162826 w 1197886"/>
                <a:gd name="connsiteY17" fmla="*/ 553651 h 1207690"/>
                <a:gd name="connsiteX18" fmla="*/ 192971 w 1197886"/>
                <a:gd name="connsiteY18" fmla="*/ 543602 h 1207690"/>
                <a:gd name="connsiteX19" fmla="*/ 253261 w 1197886"/>
                <a:gd name="connsiteY19" fmla="*/ 563699 h 1207690"/>
                <a:gd name="connsiteX20" fmla="*/ 263310 w 1197886"/>
                <a:gd name="connsiteY20" fmla="*/ 593844 h 1207690"/>
                <a:gd name="connsiteX21" fmla="*/ 223116 w 1197886"/>
                <a:gd name="connsiteY21" fmla="*/ 654134 h 1207690"/>
                <a:gd name="connsiteX22" fmla="*/ 192971 w 1197886"/>
                <a:gd name="connsiteY22" fmla="*/ 664183 h 1207690"/>
                <a:gd name="connsiteX23" fmla="*/ 182923 w 1197886"/>
                <a:gd name="connsiteY23" fmla="*/ 694328 h 1207690"/>
                <a:gd name="connsiteX24" fmla="*/ 162826 w 1197886"/>
                <a:gd name="connsiteY24" fmla="*/ 724473 h 1207690"/>
                <a:gd name="connsiteX25" fmla="*/ 182923 w 1197886"/>
                <a:gd name="connsiteY25" fmla="*/ 754618 h 1207690"/>
                <a:gd name="connsiteX26" fmla="*/ 172874 w 1197886"/>
                <a:gd name="connsiteY26" fmla="*/ 845053 h 1207690"/>
                <a:gd name="connsiteX27" fmla="*/ 142729 w 1197886"/>
                <a:gd name="connsiteY27" fmla="*/ 865150 h 1207690"/>
                <a:gd name="connsiteX28" fmla="*/ 132681 w 1197886"/>
                <a:gd name="connsiteY28" fmla="*/ 895295 h 1207690"/>
                <a:gd name="connsiteX29" fmla="*/ 192971 w 1197886"/>
                <a:gd name="connsiteY29" fmla="*/ 935488 h 1207690"/>
                <a:gd name="connsiteX30" fmla="*/ 223116 w 1197886"/>
                <a:gd name="connsiteY30" fmla="*/ 955585 h 1207690"/>
                <a:gd name="connsiteX31" fmla="*/ 273358 w 1197886"/>
                <a:gd name="connsiteY31" fmla="*/ 1005826 h 1207690"/>
                <a:gd name="connsiteX32" fmla="*/ 333648 w 1197886"/>
                <a:gd name="connsiteY32" fmla="*/ 1025923 h 1207690"/>
                <a:gd name="connsiteX33" fmla="*/ 363793 w 1197886"/>
                <a:gd name="connsiteY33" fmla="*/ 1046020 h 1207690"/>
                <a:gd name="connsiteX34" fmla="*/ 424083 w 1197886"/>
                <a:gd name="connsiteY34" fmla="*/ 1066117 h 1207690"/>
                <a:gd name="connsiteX35" fmla="*/ 454228 w 1197886"/>
                <a:gd name="connsiteY35" fmla="*/ 1076165 h 1207690"/>
                <a:gd name="connsiteX36" fmla="*/ 504470 w 1197886"/>
                <a:gd name="connsiteY36" fmla="*/ 1086213 h 1207690"/>
                <a:gd name="connsiteX37" fmla="*/ 564760 w 1197886"/>
                <a:gd name="connsiteY37" fmla="*/ 1106310 h 1207690"/>
                <a:gd name="connsiteX38" fmla="*/ 594905 w 1197886"/>
                <a:gd name="connsiteY38" fmla="*/ 1116358 h 1207690"/>
                <a:gd name="connsiteX39" fmla="*/ 615002 w 1197886"/>
                <a:gd name="connsiteY39" fmla="*/ 1146503 h 1207690"/>
                <a:gd name="connsiteX40" fmla="*/ 675292 w 1197886"/>
                <a:gd name="connsiteY40" fmla="*/ 1166600 h 1207690"/>
                <a:gd name="connsiteX41" fmla="*/ 735582 w 1197886"/>
                <a:gd name="connsiteY41" fmla="*/ 1206794 h 1207690"/>
                <a:gd name="connsiteX42" fmla="*/ 785824 w 1197886"/>
                <a:gd name="connsiteY42" fmla="*/ 1146503 h 1207690"/>
                <a:gd name="connsiteX43" fmla="*/ 815969 w 1197886"/>
                <a:gd name="connsiteY43" fmla="*/ 1126407 h 1207690"/>
                <a:gd name="connsiteX44" fmla="*/ 876259 w 1197886"/>
                <a:gd name="connsiteY44" fmla="*/ 1156552 h 1207690"/>
                <a:gd name="connsiteX45" fmla="*/ 906404 w 1197886"/>
                <a:gd name="connsiteY45" fmla="*/ 1166600 h 1207690"/>
                <a:gd name="connsiteX46" fmla="*/ 1016936 w 1197886"/>
                <a:gd name="connsiteY46" fmla="*/ 1136455 h 1207690"/>
                <a:gd name="connsiteX47" fmla="*/ 1047081 w 1197886"/>
                <a:gd name="connsiteY47" fmla="*/ 1126407 h 1207690"/>
                <a:gd name="connsiteX48" fmla="*/ 1127468 w 1197886"/>
                <a:gd name="connsiteY48" fmla="*/ 1136455 h 1207690"/>
                <a:gd name="connsiteX49" fmla="*/ 1157613 w 1197886"/>
                <a:gd name="connsiteY49" fmla="*/ 1126407 h 1207690"/>
                <a:gd name="connsiteX50" fmla="*/ 1167661 w 1197886"/>
                <a:gd name="connsiteY50" fmla="*/ 1066117 h 1207690"/>
                <a:gd name="connsiteX51" fmla="*/ 1187758 w 1197886"/>
                <a:gd name="connsiteY51" fmla="*/ 1005826 h 1207690"/>
                <a:gd name="connsiteX52" fmla="*/ 1197806 w 1197886"/>
                <a:gd name="connsiteY52" fmla="*/ 975681 h 1207690"/>
                <a:gd name="connsiteX53" fmla="*/ 1187758 w 1197886"/>
                <a:gd name="connsiteY53" fmla="*/ 875198 h 1207690"/>
                <a:gd name="connsiteX54" fmla="*/ 1127468 w 1197886"/>
                <a:gd name="connsiteY54" fmla="*/ 855101 h 1207690"/>
                <a:gd name="connsiteX55" fmla="*/ 1077226 w 1197886"/>
                <a:gd name="connsiteY55" fmla="*/ 764666 h 1207690"/>
                <a:gd name="connsiteX56" fmla="*/ 1047081 w 1197886"/>
                <a:gd name="connsiteY56" fmla="*/ 754618 h 1207690"/>
                <a:gd name="connsiteX57" fmla="*/ 1016936 w 1197886"/>
                <a:gd name="connsiteY57" fmla="*/ 734521 h 1207690"/>
                <a:gd name="connsiteX58" fmla="*/ 996839 w 1197886"/>
                <a:gd name="connsiteY58" fmla="*/ 704376 h 1207690"/>
                <a:gd name="connsiteX59" fmla="*/ 956646 w 1197886"/>
                <a:gd name="connsiteY59" fmla="*/ 694328 h 1207690"/>
                <a:gd name="connsiteX60" fmla="*/ 946598 w 1197886"/>
                <a:gd name="connsiteY60" fmla="*/ 664183 h 1207690"/>
                <a:gd name="connsiteX61" fmla="*/ 966694 w 1197886"/>
                <a:gd name="connsiteY61" fmla="*/ 603892 h 1207690"/>
                <a:gd name="connsiteX62" fmla="*/ 956646 w 1197886"/>
                <a:gd name="connsiteY62" fmla="*/ 573747 h 1207690"/>
                <a:gd name="connsiteX63" fmla="*/ 986791 w 1197886"/>
                <a:gd name="connsiteY63" fmla="*/ 513457 h 1207690"/>
                <a:gd name="connsiteX64" fmla="*/ 916452 w 1197886"/>
                <a:gd name="connsiteY64" fmla="*/ 443119 h 1207690"/>
                <a:gd name="connsiteX65" fmla="*/ 886307 w 1197886"/>
                <a:gd name="connsiteY65" fmla="*/ 423022 h 1207690"/>
                <a:gd name="connsiteX66" fmla="*/ 876259 w 1197886"/>
                <a:gd name="connsiteY66" fmla="*/ 392877 h 1207690"/>
                <a:gd name="connsiteX67" fmla="*/ 846114 w 1197886"/>
                <a:gd name="connsiteY67" fmla="*/ 382829 h 1207690"/>
                <a:gd name="connsiteX68" fmla="*/ 815969 w 1197886"/>
                <a:gd name="connsiteY68" fmla="*/ 362732 h 1207690"/>
                <a:gd name="connsiteX69" fmla="*/ 755679 w 1197886"/>
                <a:gd name="connsiteY69" fmla="*/ 342635 h 1207690"/>
                <a:gd name="connsiteX70" fmla="*/ 735582 w 1197886"/>
                <a:gd name="connsiteY70" fmla="*/ 312490 h 1207690"/>
                <a:gd name="connsiteX71" fmla="*/ 725534 w 1197886"/>
                <a:gd name="connsiteY71" fmla="*/ 272297 h 1207690"/>
                <a:gd name="connsiteX72" fmla="*/ 705437 w 1197886"/>
                <a:gd name="connsiteY72" fmla="*/ 232103 h 1207690"/>
                <a:gd name="connsiteX73" fmla="*/ 645147 w 1197886"/>
                <a:gd name="connsiteY73" fmla="*/ 111523 h 1207690"/>
                <a:gd name="connsiteX74" fmla="*/ 604954 w 1197886"/>
                <a:gd name="connsiteY74" fmla="*/ 101475 h 1207690"/>
                <a:gd name="connsiteX75" fmla="*/ 584857 w 1197886"/>
                <a:gd name="connsiteY75" fmla="*/ 71330 h 1207690"/>
                <a:gd name="connsiteX76" fmla="*/ 554712 w 1197886"/>
                <a:gd name="connsiteY76" fmla="*/ 61281 h 1207690"/>
                <a:gd name="connsiteX77" fmla="*/ 514518 w 1197886"/>
                <a:gd name="connsiteY77" fmla="*/ 21088 h 1207690"/>
                <a:gd name="connsiteX78" fmla="*/ 474325 w 1197886"/>
                <a:gd name="connsiteY78" fmla="*/ 991 h 12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97886" h="1207690">
                  <a:moveTo>
                    <a:pt x="474325" y="991"/>
                  </a:moveTo>
                  <a:cubicBezTo>
                    <a:pt x="459252" y="2666"/>
                    <a:pt x="437893" y="17326"/>
                    <a:pt x="424083" y="31136"/>
                  </a:cubicBezTo>
                  <a:cubicBezTo>
                    <a:pt x="409197" y="46022"/>
                    <a:pt x="412174" y="76540"/>
                    <a:pt x="424083" y="91426"/>
                  </a:cubicBezTo>
                  <a:cubicBezTo>
                    <a:pt x="431627" y="100856"/>
                    <a:pt x="444180" y="104824"/>
                    <a:pt x="454228" y="111523"/>
                  </a:cubicBezTo>
                  <a:cubicBezTo>
                    <a:pt x="474223" y="171503"/>
                    <a:pt x="467988" y="119716"/>
                    <a:pt x="403987" y="151717"/>
                  </a:cubicBezTo>
                  <a:cubicBezTo>
                    <a:pt x="393185" y="157118"/>
                    <a:pt x="392430" y="173323"/>
                    <a:pt x="383890" y="181862"/>
                  </a:cubicBezTo>
                  <a:cubicBezTo>
                    <a:pt x="375351" y="190401"/>
                    <a:pt x="363793" y="195259"/>
                    <a:pt x="353745" y="201958"/>
                  </a:cubicBezTo>
                  <a:cubicBezTo>
                    <a:pt x="345572" y="226474"/>
                    <a:pt x="343077" y="242770"/>
                    <a:pt x="323600" y="262248"/>
                  </a:cubicBezTo>
                  <a:cubicBezTo>
                    <a:pt x="294805" y="291043"/>
                    <a:pt x="295998" y="276050"/>
                    <a:pt x="263310" y="292394"/>
                  </a:cubicBezTo>
                  <a:cubicBezTo>
                    <a:pt x="252508" y="297795"/>
                    <a:pt x="243213" y="305791"/>
                    <a:pt x="233165" y="312490"/>
                  </a:cubicBezTo>
                  <a:cubicBezTo>
                    <a:pt x="187096" y="381593"/>
                    <a:pt x="215885" y="365142"/>
                    <a:pt x="162826" y="382829"/>
                  </a:cubicBezTo>
                  <a:cubicBezTo>
                    <a:pt x="93885" y="359848"/>
                    <a:pt x="117220" y="356548"/>
                    <a:pt x="52294" y="372780"/>
                  </a:cubicBezTo>
                  <a:cubicBezTo>
                    <a:pt x="42018" y="375349"/>
                    <a:pt x="32197" y="379479"/>
                    <a:pt x="22149" y="382829"/>
                  </a:cubicBezTo>
                  <a:cubicBezTo>
                    <a:pt x="12498" y="397306"/>
                    <a:pt x="-16082" y="422989"/>
                    <a:pt x="12101" y="443119"/>
                  </a:cubicBezTo>
                  <a:cubicBezTo>
                    <a:pt x="29339" y="455432"/>
                    <a:pt x="72391" y="463216"/>
                    <a:pt x="72391" y="463216"/>
                  </a:cubicBezTo>
                  <a:cubicBezTo>
                    <a:pt x="79090" y="473264"/>
                    <a:pt x="83948" y="484822"/>
                    <a:pt x="92488" y="493361"/>
                  </a:cubicBezTo>
                  <a:cubicBezTo>
                    <a:pt x="101027" y="501900"/>
                    <a:pt x="115089" y="504027"/>
                    <a:pt x="122633" y="513457"/>
                  </a:cubicBezTo>
                  <a:cubicBezTo>
                    <a:pt x="161609" y="562177"/>
                    <a:pt x="97053" y="531725"/>
                    <a:pt x="162826" y="553651"/>
                  </a:cubicBezTo>
                  <a:cubicBezTo>
                    <a:pt x="172874" y="550301"/>
                    <a:pt x="182444" y="542432"/>
                    <a:pt x="192971" y="543602"/>
                  </a:cubicBezTo>
                  <a:cubicBezTo>
                    <a:pt x="214025" y="545941"/>
                    <a:pt x="253261" y="563699"/>
                    <a:pt x="253261" y="563699"/>
                  </a:cubicBezTo>
                  <a:cubicBezTo>
                    <a:pt x="256611" y="573747"/>
                    <a:pt x="263310" y="583252"/>
                    <a:pt x="263310" y="593844"/>
                  </a:cubicBezTo>
                  <a:cubicBezTo>
                    <a:pt x="263310" y="618425"/>
                    <a:pt x="241239" y="642052"/>
                    <a:pt x="223116" y="654134"/>
                  </a:cubicBezTo>
                  <a:cubicBezTo>
                    <a:pt x="214303" y="660009"/>
                    <a:pt x="203019" y="660833"/>
                    <a:pt x="192971" y="664183"/>
                  </a:cubicBezTo>
                  <a:cubicBezTo>
                    <a:pt x="189622" y="674231"/>
                    <a:pt x="187660" y="684854"/>
                    <a:pt x="182923" y="694328"/>
                  </a:cubicBezTo>
                  <a:cubicBezTo>
                    <a:pt x="177522" y="705130"/>
                    <a:pt x="162826" y="712396"/>
                    <a:pt x="162826" y="724473"/>
                  </a:cubicBezTo>
                  <a:cubicBezTo>
                    <a:pt x="162826" y="736550"/>
                    <a:pt x="176224" y="744570"/>
                    <a:pt x="182923" y="754618"/>
                  </a:cubicBezTo>
                  <a:cubicBezTo>
                    <a:pt x="179573" y="784763"/>
                    <a:pt x="183239" y="816549"/>
                    <a:pt x="172874" y="845053"/>
                  </a:cubicBezTo>
                  <a:cubicBezTo>
                    <a:pt x="168747" y="856403"/>
                    <a:pt x="150273" y="855720"/>
                    <a:pt x="142729" y="865150"/>
                  </a:cubicBezTo>
                  <a:cubicBezTo>
                    <a:pt x="136112" y="873421"/>
                    <a:pt x="136030" y="885247"/>
                    <a:pt x="132681" y="895295"/>
                  </a:cubicBezTo>
                  <a:lnTo>
                    <a:pt x="192971" y="935488"/>
                  </a:lnTo>
                  <a:lnTo>
                    <a:pt x="223116" y="955585"/>
                  </a:lnTo>
                  <a:cubicBezTo>
                    <a:pt x="241451" y="983086"/>
                    <a:pt x="241626" y="991723"/>
                    <a:pt x="273358" y="1005826"/>
                  </a:cubicBezTo>
                  <a:cubicBezTo>
                    <a:pt x="292716" y="1014429"/>
                    <a:pt x="333648" y="1025923"/>
                    <a:pt x="333648" y="1025923"/>
                  </a:cubicBezTo>
                  <a:cubicBezTo>
                    <a:pt x="343696" y="1032622"/>
                    <a:pt x="352757" y="1041115"/>
                    <a:pt x="363793" y="1046020"/>
                  </a:cubicBezTo>
                  <a:cubicBezTo>
                    <a:pt x="383151" y="1054624"/>
                    <a:pt x="403986" y="1059418"/>
                    <a:pt x="424083" y="1066117"/>
                  </a:cubicBezTo>
                  <a:cubicBezTo>
                    <a:pt x="434131" y="1069466"/>
                    <a:pt x="443842" y="1074088"/>
                    <a:pt x="454228" y="1076165"/>
                  </a:cubicBezTo>
                  <a:cubicBezTo>
                    <a:pt x="470975" y="1079514"/>
                    <a:pt x="487993" y="1081719"/>
                    <a:pt x="504470" y="1086213"/>
                  </a:cubicBezTo>
                  <a:cubicBezTo>
                    <a:pt x="524907" y="1091787"/>
                    <a:pt x="544663" y="1099611"/>
                    <a:pt x="564760" y="1106310"/>
                  </a:cubicBezTo>
                  <a:lnTo>
                    <a:pt x="594905" y="1116358"/>
                  </a:lnTo>
                  <a:cubicBezTo>
                    <a:pt x="601604" y="1126406"/>
                    <a:pt x="604761" y="1140102"/>
                    <a:pt x="615002" y="1146503"/>
                  </a:cubicBezTo>
                  <a:cubicBezTo>
                    <a:pt x="632966" y="1157730"/>
                    <a:pt x="675292" y="1166600"/>
                    <a:pt x="675292" y="1166600"/>
                  </a:cubicBezTo>
                  <a:cubicBezTo>
                    <a:pt x="683660" y="1174968"/>
                    <a:pt x="713770" y="1214065"/>
                    <a:pt x="735582" y="1206794"/>
                  </a:cubicBezTo>
                  <a:cubicBezTo>
                    <a:pt x="760273" y="1198564"/>
                    <a:pt x="769736" y="1162590"/>
                    <a:pt x="785824" y="1146503"/>
                  </a:cubicBezTo>
                  <a:cubicBezTo>
                    <a:pt x="794363" y="1137964"/>
                    <a:pt x="805921" y="1133106"/>
                    <a:pt x="815969" y="1126407"/>
                  </a:cubicBezTo>
                  <a:cubicBezTo>
                    <a:pt x="891739" y="1151663"/>
                    <a:pt x="798343" y="1117594"/>
                    <a:pt x="876259" y="1156552"/>
                  </a:cubicBezTo>
                  <a:cubicBezTo>
                    <a:pt x="885733" y="1161289"/>
                    <a:pt x="896356" y="1163251"/>
                    <a:pt x="906404" y="1166600"/>
                  </a:cubicBezTo>
                  <a:cubicBezTo>
                    <a:pt x="977421" y="1152397"/>
                    <a:pt x="940440" y="1161954"/>
                    <a:pt x="1016936" y="1136455"/>
                  </a:cubicBezTo>
                  <a:lnTo>
                    <a:pt x="1047081" y="1126407"/>
                  </a:lnTo>
                  <a:cubicBezTo>
                    <a:pt x="1073877" y="1129756"/>
                    <a:pt x="1100464" y="1136455"/>
                    <a:pt x="1127468" y="1136455"/>
                  </a:cubicBezTo>
                  <a:cubicBezTo>
                    <a:pt x="1138060" y="1136455"/>
                    <a:pt x="1152358" y="1135603"/>
                    <a:pt x="1157613" y="1126407"/>
                  </a:cubicBezTo>
                  <a:cubicBezTo>
                    <a:pt x="1167721" y="1108718"/>
                    <a:pt x="1162720" y="1085883"/>
                    <a:pt x="1167661" y="1066117"/>
                  </a:cubicBezTo>
                  <a:cubicBezTo>
                    <a:pt x="1172799" y="1045565"/>
                    <a:pt x="1181059" y="1025923"/>
                    <a:pt x="1187758" y="1005826"/>
                  </a:cubicBezTo>
                  <a:lnTo>
                    <a:pt x="1197806" y="975681"/>
                  </a:lnTo>
                  <a:cubicBezTo>
                    <a:pt x="1194457" y="942187"/>
                    <a:pt x="1204719" y="904274"/>
                    <a:pt x="1187758" y="875198"/>
                  </a:cubicBezTo>
                  <a:cubicBezTo>
                    <a:pt x="1177084" y="856900"/>
                    <a:pt x="1127468" y="855101"/>
                    <a:pt x="1127468" y="855101"/>
                  </a:cubicBezTo>
                  <a:cubicBezTo>
                    <a:pt x="1118620" y="828559"/>
                    <a:pt x="1103138" y="773303"/>
                    <a:pt x="1077226" y="764666"/>
                  </a:cubicBezTo>
                  <a:lnTo>
                    <a:pt x="1047081" y="754618"/>
                  </a:lnTo>
                  <a:cubicBezTo>
                    <a:pt x="1037033" y="747919"/>
                    <a:pt x="1025475" y="743060"/>
                    <a:pt x="1016936" y="734521"/>
                  </a:cubicBezTo>
                  <a:cubicBezTo>
                    <a:pt x="1008397" y="725982"/>
                    <a:pt x="1006887" y="711075"/>
                    <a:pt x="996839" y="704376"/>
                  </a:cubicBezTo>
                  <a:cubicBezTo>
                    <a:pt x="985348" y="696716"/>
                    <a:pt x="970044" y="697677"/>
                    <a:pt x="956646" y="694328"/>
                  </a:cubicBezTo>
                  <a:cubicBezTo>
                    <a:pt x="953297" y="684280"/>
                    <a:pt x="945428" y="674710"/>
                    <a:pt x="946598" y="664183"/>
                  </a:cubicBezTo>
                  <a:cubicBezTo>
                    <a:pt x="948937" y="643129"/>
                    <a:pt x="966694" y="603892"/>
                    <a:pt x="966694" y="603892"/>
                  </a:cubicBezTo>
                  <a:cubicBezTo>
                    <a:pt x="963345" y="593844"/>
                    <a:pt x="956646" y="584339"/>
                    <a:pt x="956646" y="573747"/>
                  </a:cubicBezTo>
                  <a:cubicBezTo>
                    <a:pt x="956646" y="552945"/>
                    <a:pt x="976629" y="528699"/>
                    <a:pt x="986791" y="513457"/>
                  </a:cubicBezTo>
                  <a:cubicBezTo>
                    <a:pt x="969105" y="460398"/>
                    <a:pt x="985556" y="489188"/>
                    <a:pt x="916452" y="443119"/>
                  </a:cubicBezTo>
                  <a:lnTo>
                    <a:pt x="886307" y="423022"/>
                  </a:lnTo>
                  <a:cubicBezTo>
                    <a:pt x="882958" y="412974"/>
                    <a:pt x="883749" y="400367"/>
                    <a:pt x="876259" y="392877"/>
                  </a:cubicBezTo>
                  <a:cubicBezTo>
                    <a:pt x="868769" y="385387"/>
                    <a:pt x="855588" y="387566"/>
                    <a:pt x="846114" y="382829"/>
                  </a:cubicBezTo>
                  <a:cubicBezTo>
                    <a:pt x="835312" y="377428"/>
                    <a:pt x="827005" y="367637"/>
                    <a:pt x="815969" y="362732"/>
                  </a:cubicBezTo>
                  <a:cubicBezTo>
                    <a:pt x="796611" y="354128"/>
                    <a:pt x="755679" y="342635"/>
                    <a:pt x="755679" y="342635"/>
                  </a:cubicBezTo>
                  <a:cubicBezTo>
                    <a:pt x="748980" y="332587"/>
                    <a:pt x="745012" y="320034"/>
                    <a:pt x="735582" y="312490"/>
                  </a:cubicBezTo>
                  <a:cubicBezTo>
                    <a:pt x="702421" y="285962"/>
                    <a:pt x="689937" y="325691"/>
                    <a:pt x="725534" y="272297"/>
                  </a:cubicBezTo>
                  <a:cubicBezTo>
                    <a:pt x="748675" y="202873"/>
                    <a:pt x="735887" y="274733"/>
                    <a:pt x="705437" y="232103"/>
                  </a:cubicBezTo>
                  <a:cubicBezTo>
                    <a:pt x="688635" y="208581"/>
                    <a:pt x="684625" y="121392"/>
                    <a:pt x="645147" y="111523"/>
                  </a:cubicBezTo>
                  <a:lnTo>
                    <a:pt x="604954" y="101475"/>
                  </a:lnTo>
                  <a:cubicBezTo>
                    <a:pt x="598255" y="91427"/>
                    <a:pt x="594287" y="78874"/>
                    <a:pt x="584857" y="71330"/>
                  </a:cubicBezTo>
                  <a:cubicBezTo>
                    <a:pt x="576586" y="64713"/>
                    <a:pt x="562202" y="68771"/>
                    <a:pt x="554712" y="61281"/>
                  </a:cubicBezTo>
                  <a:cubicBezTo>
                    <a:pt x="501122" y="7691"/>
                    <a:pt x="594902" y="47882"/>
                    <a:pt x="514518" y="21088"/>
                  </a:cubicBezTo>
                  <a:cubicBezTo>
                    <a:pt x="478142" y="-3163"/>
                    <a:pt x="489398" y="-684"/>
                    <a:pt x="474325" y="9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99521" y="3361556"/>
              <a:ext cx="8726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Буденновск</a:t>
              </a:r>
              <a:endPara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Блок-схема: узел 48"/>
            <p:cNvSpPr/>
            <p:nvPr/>
          </p:nvSpPr>
          <p:spPr>
            <a:xfrm flipV="1">
              <a:off x="5781839" y="3577580"/>
              <a:ext cx="72000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7544" y="27134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0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обоснованности расходования средств бюджета муниципального образования Терского </a:t>
            </a:r>
            <a:r>
              <a:rPr lang="ru-RU" sz="2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сельсовета</a:t>
            </a:r>
            <a:endParaRPr lang="ru-RU" sz="2000" b="1" dirty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1136566"/>
            <a:ext cx="85773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обоснованности расходования средств бюджета </a:t>
            </a:r>
            <a:endParaRPr lang="ru-RU" b="1" dirty="0" smtClean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b="1" dirty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Терского </a:t>
            </a:r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сельсовета</a:t>
            </a:r>
            <a:endParaRPr lang="ru-RU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0528" y="2353444"/>
            <a:ext cx="9433048" cy="861774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metal">
              <a:bevelT w="57150" h="38100" prst="hardEdge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ru-RU" sz="3200" b="1" kern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Возбуждено уголовное дело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0528" y="2137420"/>
            <a:ext cx="9433048" cy="1354217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metal">
              <a:bevelT w="57150" h="38100" prst="hardEdge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ru-RU" sz="3200" b="1" kern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Неправомерное </a:t>
            </a:r>
            <a:r>
              <a:rPr lang="ru-RU" sz="3200" b="1" kern="0" dirty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расходование </a:t>
            </a:r>
            <a:endParaRPr lang="ru-RU" sz="3200" b="1" kern="0" dirty="0" smtClean="0">
              <a:ln w="0"/>
              <a:solidFill>
                <a:srgbClr val="20198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defRPr/>
            </a:pPr>
            <a:r>
              <a:rPr lang="ru-RU" sz="3200" b="1" kern="0" dirty="0" smtClean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бюджетных </a:t>
            </a:r>
            <a:r>
              <a:rPr lang="ru-RU" sz="3200" b="1" kern="0" dirty="0">
                <a:ln w="0"/>
                <a:solidFill>
                  <a:srgbClr val="20198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средств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82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3.05556E-6 -2.22222E-6 L 0.0026 0.23889 " pathEditMode="relative" rAng="0" ptsTypes="AA">
                                      <p:cBhvr>
                                        <p:cTn id="31" dur="2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1547664" y="1088492"/>
            <a:ext cx="6270683" cy="4414069"/>
          </a:xfrm>
          <a:prstGeom prst="rect">
            <a:avLst/>
          </a:prstGeom>
        </p:spPr>
      </p:pic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rgbClr val="FFFFFF">
              <a:alpha val="68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ysClr val="windowText" lastClr="000000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Oval 14"/>
          <p:cNvSpPr/>
          <p:nvPr/>
        </p:nvSpPr>
        <p:spPr>
          <a:xfrm>
            <a:off x="2297572" y="1773768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4" name="Arc 18"/>
          <p:cNvSpPr/>
          <p:nvPr/>
        </p:nvSpPr>
        <p:spPr>
          <a:xfrm>
            <a:off x="-1524000" y="1904999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30356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5" name="Group 24"/>
          <p:cNvGrpSpPr/>
          <p:nvPr/>
        </p:nvGrpSpPr>
        <p:grpSpPr>
          <a:xfrm rot="5400000">
            <a:off x="-2241618" y="3371294"/>
            <a:ext cx="4638810" cy="228600"/>
            <a:chOff x="-2340000" y="3314700"/>
            <a:chExt cx="4638810" cy="228600"/>
          </a:xfrm>
          <a:solidFill>
            <a:srgbClr val="92D050"/>
          </a:solidFill>
        </p:grpSpPr>
        <p:sp>
          <p:nvSpPr>
            <p:cNvPr id="66" name="Rounded Rectangle 12"/>
            <p:cNvSpPr/>
            <p:nvPr/>
          </p:nvSpPr>
          <p:spPr>
            <a:xfrm rot="5400000">
              <a:off x="101451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7" name="Rounded Rectangle 23"/>
            <p:cNvSpPr/>
            <p:nvPr/>
          </p:nvSpPr>
          <p:spPr>
            <a:xfrm rot="5400000">
              <a:off x="-128430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flipH="1">
            <a:off x="3244619" y="2735781"/>
            <a:ext cx="4047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– возбуждено уголовных дел</a:t>
            </a:r>
          </a:p>
        </p:txBody>
      </p:sp>
      <p:sp>
        <p:nvSpPr>
          <p:cNvPr id="84" name="Oval 16"/>
          <p:cNvSpPr/>
          <p:nvPr/>
        </p:nvSpPr>
        <p:spPr>
          <a:xfrm>
            <a:off x="2575372" y="2770678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102213" y="3288713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 flipH="1">
            <a:off x="3052399" y="1737310"/>
            <a:ext cx="572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962 – направлено материалов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2357670" y="4555840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МКСО Ставропольского края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011486" y="4545622"/>
            <a:ext cx="5776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135 – иные меры прокурорского реагирования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203848" y="3649353"/>
            <a:ext cx="5929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 об административных правонарушениях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6"/>
          <p:cNvSpPr/>
          <p:nvPr/>
        </p:nvSpPr>
        <p:spPr>
          <a:xfrm>
            <a:off x="2575372" y="3684250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4" grpId="0"/>
      <p:bldP spid="32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363" r="3343" b="8606"/>
          <a:stretch/>
        </p:blipFill>
        <p:spPr>
          <a:xfrm>
            <a:off x="1547664" y="1088492"/>
            <a:ext cx="6270683" cy="4414069"/>
          </a:xfrm>
          <a:prstGeom prst="rect">
            <a:avLst/>
          </a:prstGeom>
        </p:spPr>
      </p:pic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rgbClr val="FFFFFF">
              <a:alpha val="68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МКСО Ставропольского края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760" y="2425452"/>
            <a:ext cx="4320480" cy="1800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 об административных нарушениях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43608" y="1751737"/>
            <a:ext cx="6912768" cy="13681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 об административных нарушениях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9552" y="3613748"/>
            <a:ext cx="3888432" cy="147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ривлечено к административной ответственности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16015" y="3613748"/>
            <a:ext cx="3888432" cy="147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ривлечено к дисциплинарной ответственности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2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1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2070" y="337220"/>
            <a:ext cx="758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КОНТРОЛЬНО-СЧЕТНАЯ  ПАЛАТА  СТАВРОПОЛЬСКОГО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292950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1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75684" r="87528" b="4419"/>
          <a:stretch/>
        </p:blipFill>
        <p:spPr>
          <a:xfrm>
            <a:off x="977471" y="4464809"/>
            <a:ext cx="708344" cy="1049079"/>
          </a:xfrm>
          <a:prstGeom prst="rect">
            <a:avLst/>
          </a:prstGeom>
        </p:spPr>
      </p:pic>
      <p:sp>
        <p:nvSpPr>
          <p:cNvPr id="49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8142" y="1091061"/>
            <a:ext cx="8941246" cy="4574751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контрольно-счетных органов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Северо-Кавказского федерального округа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3491891" y="1129308"/>
            <a:ext cx="2132778" cy="1646587"/>
            <a:chOff x="467544" y="1561356"/>
            <a:chExt cx="3168352" cy="24460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90" y="1561356"/>
              <a:ext cx="2284433" cy="176026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67544" y="3321621"/>
              <a:ext cx="3168352" cy="68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СЕВЕРО-КАВКАЗСКИЙ</a:t>
              </a:r>
            </a:p>
            <a:p>
              <a:pPr algn="ct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едеральный округ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39552" y="3073524"/>
            <a:ext cx="8136904" cy="807456"/>
          </a:xfrm>
          <a:custGeom>
            <a:avLst/>
            <a:gdLst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47219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43377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807456"/>
              <a:gd name="connsiteX1" fmla="*/ 8136904 w 8136904"/>
              <a:gd name="connsiteY1" fmla="*/ 0 h 807456"/>
              <a:gd name="connsiteX2" fmla="*/ 7652810 w 8136904"/>
              <a:gd name="connsiteY2" fmla="*/ 807456 h 807456"/>
              <a:gd name="connsiteX3" fmla="*/ 433770 w 8136904"/>
              <a:gd name="connsiteY3" fmla="*/ 792088 h 807456"/>
              <a:gd name="connsiteX4" fmla="*/ 0 w 8136904"/>
              <a:gd name="connsiteY4" fmla="*/ 0 h 80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904" h="807456">
                <a:moveTo>
                  <a:pt x="0" y="0"/>
                </a:moveTo>
                <a:lnTo>
                  <a:pt x="8136904" y="0"/>
                </a:lnTo>
                <a:lnTo>
                  <a:pt x="7652810" y="807456"/>
                </a:lnTo>
                <a:lnTo>
                  <a:pt x="433770" y="792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</a:t>
            </a:r>
            <a:r>
              <a:rPr lang="ru-RU" dirty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контрольно-счетных органов при Счетной палате </a:t>
            </a:r>
            <a:endParaRPr lang="ru-RU" dirty="0" smtClean="0"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</a:t>
            </a:r>
            <a:r>
              <a:rPr lang="ru-RU" dirty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в Северо-Кавказском федеральном округе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 5"/>
          <p:cNvSpPr/>
          <p:nvPr/>
        </p:nvSpPr>
        <p:spPr>
          <a:xfrm>
            <a:off x="550700" y="4210284"/>
            <a:ext cx="8125756" cy="807456"/>
          </a:xfrm>
          <a:custGeom>
            <a:avLst/>
            <a:gdLst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47219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792088"/>
              <a:gd name="connsiteX1" fmla="*/ 8136904 w 8136904"/>
              <a:gd name="connsiteY1" fmla="*/ 0 h 792088"/>
              <a:gd name="connsiteX2" fmla="*/ 8136904 w 8136904"/>
              <a:gd name="connsiteY2" fmla="*/ 792088 h 792088"/>
              <a:gd name="connsiteX3" fmla="*/ 433770 w 8136904"/>
              <a:gd name="connsiteY3" fmla="*/ 792088 h 792088"/>
              <a:gd name="connsiteX4" fmla="*/ 0 w 8136904"/>
              <a:gd name="connsiteY4" fmla="*/ 0 h 792088"/>
              <a:gd name="connsiteX0" fmla="*/ 0 w 8136904"/>
              <a:gd name="connsiteY0" fmla="*/ 0 h 807456"/>
              <a:gd name="connsiteX1" fmla="*/ 8136904 w 8136904"/>
              <a:gd name="connsiteY1" fmla="*/ 0 h 807456"/>
              <a:gd name="connsiteX2" fmla="*/ 7652810 w 8136904"/>
              <a:gd name="connsiteY2" fmla="*/ 807456 h 807456"/>
              <a:gd name="connsiteX3" fmla="*/ 433770 w 8136904"/>
              <a:gd name="connsiteY3" fmla="*/ 792088 h 807456"/>
              <a:gd name="connsiteX4" fmla="*/ 0 w 8136904"/>
              <a:gd name="connsiteY4" fmla="*/ 0 h 807456"/>
              <a:gd name="connsiteX0" fmla="*/ 0 w 8136904"/>
              <a:gd name="connsiteY0" fmla="*/ 0 h 807456"/>
              <a:gd name="connsiteX1" fmla="*/ 8136904 w 8136904"/>
              <a:gd name="connsiteY1" fmla="*/ 0 h 807456"/>
              <a:gd name="connsiteX2" fmla="*/ 7652810 w 8136904"/>
              <a:gd name="connsiteY2" fmla="*/ 807456 h 807456"/>
              <a:gd name="connsiteX3" fmla="*/ 11148 w 8136904"/>
              <a:gd name="connsiteY3" fmla="*/ 807456 h 807456"/>
              <a:gd name="connsiteX4" fmla="*/ 0 w 8136904"/>
              <a:gd name="connsiteY4" fmla="*/ 0 h 807456"/>
              <a:gd name="connsiteX0" fmla="*/ 0 w 8136904"/>
              <a:gd name="connsiteY0" fmla="*/ 0 h 807456"/>
              <a:gd name="connsiteX1" fmla="*/ 8136904 w 8136904"/>
              <a:gd name="connsiteY1" fmla="*/ 0 h 807456"/>
              <a:gd name="connsiteX2" fmla="*/ 8136904 w 8136904"/>
              <a:gd name="connsiteY2" fmla="*/ 807456 h 807456"/>
              <a:gd name="connsiteX3" fmla="*/ 11148 w 8136904"/>
              <a:gd name="connsiteY3" fmla="*/ 807456 h 807456"/>
              <a:gd name="connsiteX4" fmla="*/ 0 w 8136904"/>
              <a:gd name="connsiteY4" fmla="*/ 0 h 807456"/>
              <a:gd name="connsiteX0" fmla="*/ 0 w 8136904"/>
              <a:gd name="connsiteY0" fmla="*/ 0 h 807456"/>
              <a:gd name="connsiteX1" fmla="*/ 7675862 w 8136904"/>
              <a:gd name="connsiteY1" fmla="*/ 0 h 807456"/>
              <a:gd name="connsiteX2" fmla="*/ 8136904 w 8136904"/>
              <a:gd name="connsiteY2" fmla="*/ 807456 h 807456"/>
              <a:gd name="connsiteX3" fmla="*/ 11148 w 8136904"/>
              <a:gd name="connsiteY3" fmla="*/ 807456 h 807456"/>
              <a:gd name="connsiteX4" fmla="*/ 0 w 8136904"/>
              <a:gd name="connsiteY4" fmla="*/ 0 h 807456"/>
              <a:gd name="connsiteX0" fmla="*/ 411474 w 8125756"/>
              <a:gd name="connsiteY0" fmla="*/ 7684 h 807456"/>
              <a:gd name="connsiteX1" fmla="*/ 7664714 w 8125756"/>
              <a:gd name="connsiteY1" fmla="*/ 0 h 807456"/>
              <a:gd name="connsiteX2" fmla="*/ 8125756 w 8125756"/>
              <a:gd name="connsiteY2" fmla="*/ 807456 h 807456"/>
              <a:gd name="connsiteX3" fmla="*/ 0 w 8125756"/>
              <a:gd name="connsiteY3" fmla="*/ 807456 h 807456"/>
              <a:gd name="connsiteX4" fmla="*/ 411474 w 8125756"/>
              <a:gd name="connsiteY4" fmla="*/ 7684 h 80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5756" h="807456">
                <a:moveTo>
                  <a:pt x="411474" y="7684"/>
                </a:moveTo>
                <a:lnTo>
                  <a:pt x="7664714" y="0"/>
                </a:lnTo>
                <a:lnTo>
                  <a:pt x="8125756" y="807456"/>
                </a:lnTo>
                <a:lnTo>
                  <a:pt x="0" y="807456"/>
                </a:lnTo>
                <a:lnTo>
                  <a:pt x="411474" y="768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объединения контрольно-счетных </a:t>
            </a:r>
            <a:r>
              <a:rPr lang="ru-RU" dirty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</a:t>
            </a:r>
            <a:endParaRPr lang="ru-RU" dirty="0" smtClean="0"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Северо-Кавказском федеральном округе</a:t>
            </a: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 b="8585"/>
          <a:stretch/>
        </p:blipFill>
        <p:spPr>
          <a:xfrm>
            <a:off x="178246" y="1162812"/>
            <a:ext cx="8806728" cy="4430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b="10401"/>
          <a:stretch/>
        </p:blipFill>
        <p:spPr>
          <a:xfrm>
            <a:off x="179512" y="1162812"/>
            <a:ext cx="8805462" cy="4430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5" b="6237"/>
          <a:stretch/>
        </p:blipFill>
        <p:spPr>
          <a:xfrm>
            <a:off x="179512" y="1162812"/>
            <a:ext cx="8796661" cy="44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3.33333E-6 L -0.00382 -0.41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0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rgbClr val="FFFFFF">
              <a:alpha val="87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460054" y="1561356"/>
            <a:ext cx="66484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1549 – проведено мероприятий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2966717" y="1991083"/>
            <a:ext cx="6285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562 – </a:t>
            </a: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контрольных мероприятия</a:t>
            </a:r>
            <a:endParaRPr lang="ru-RU" sz="16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275855" y="3481127"/>
            <a:ext cx="5868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en-US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млрд. руб. – нарушения в сфере управления и распоряжения государственной (муниципальной) собственностью </a:t>
            </a:r>
          </a:p>
        </p:txBody>
      </p:sp>
      <p:sp>
        <p:nvSpPr>
          <p:cNvPr id="5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ysClr val="windowText" lastClr="000000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0" name="Rounded Rectangle 23"/>
          <p:cNvSpPr/>
          <p:nvPr/>
        </p:nvSpPr>
        <p:spPr>
          <a:xfrm rot="10800000">
            <a:off x="-120240" y="305790"/>
            <a:ext cx="228600" cy="3200400"/>
          </a:xfrm>
          <a:prstGeom prst="roundRect">
            <a:avLst>
              <a:gd name="adj" fmla="val 35051"/>
            </a:avLst>
          </a:prstGeom>
          <a:noFill/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Oval 14"/>
          <p:cNvSpPr/>
          <p:nvPr/>
        </p:nvSpPr>
        <p:spPr>
          <a:xfrm>
            <a:off x="2064174" y="1647700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3" name="Oval 16"/>
          <p:cNvSpPr>
            <a:spLocks noChangeAspect="1"/>
          </p:cNvSpPr>
          <p:nvPr/>
        </p:nvSpPr>
        <p:spPr>
          <a:xfrm>
            <a:off x="2727701" y="2086898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4" name="Arc 18"/>
          <p:cNvSpPr/>
          <p:nvPr/>
        </p:nvSpPr>
        <p:spPr>
          <a:xfrm>
            <a:off x="-1524000" y="1904999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30356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5" name="Group 24"/>
          <p:cNvGrpSpPr/>
          <p:nvPr/>
        </p:nvGrpSpPr>
        <p:grpSpPr>
          <a:xfrm rot="5400000">
            <a:off x="-2241618" y="3262405"/>
            <a:ext cx="4638810" cy="228600"/>
            <a:chOff x="-2340000" y="3314700"/>
            <a:chExt cx="4638810" cy="228600"/>
          </a:xfrm>
          <a:solidFill>
            <a:srgbClr val="92D050"/>
          </a:solidFill>
        </p:grpSpPr>
        <p:sp>
          <p:nvSpPr>
            <p:cNvPr id="66" name="Rounded Rectangle 12"/>
            <p:cNvSpPr/>
            <p:nvPr/>
          </p:nvSpPr>
          <p:spPr>
            <a:xfrm rot="5400000">
              <a:off x="101451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7" name="Rounded Rectangle 23"/>
            <p:cNvSpPr/>
            <p:nvPr/>
          </p:nvSpPr>
          <p:spPr>
            <a:xfrm rot="5400000">
              <a:off x="-1284300" y="2259000"/>
              <a:ext cx="228600" cy="2340000"/>
            </a:xfrm>
            <a:prstGeom prst="roundRect">
              <a:avLst>
                <a:gd name="adj" fmla="val 35051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 flipH="1">
            <a:off x="3275856" y="4057191"/>
            <a:ext cx="5282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318 – представлений (предписаний)</a:t>
            </a:r>
          </a:p>
        </p:txBody>
      </p:sp>
      <p:sp>
        <p:nvSpPr>
          <p:cNvPr id="74" name="TextBox 73"/>
          <p:cNvSpPr txBox="1"/>
          <p:nvPr/>
        </p:nvSpPr>
        <p:spPr>
          <a:xfrm flipH="1">
            <a:off x="3379917" y="6232584"/>
            <a:ext cx="5520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654 млн. руб. – сумма финансовых нарушений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5" name="Oval 16"/>
          <p:cNvSpPr>
            <a:spLocks noChangeAspect="1"/>
          </p:cNvSpPr>
          <p:nvPr/>
        </p:nvSpPr>
        <p:spPr>
          <a:xfrm>
            <a:off x="2915816" y="3641985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8" name="Oval 16"/>
          <p:cNvSpPr>
            <a:spLocks noChangeAspect="1"/>
          </p:cNvSpPr>
          <p:nvPr/>
        </p:nvSpPr>
        <p:spPr>
          <a:xfrm>
            <a:off x="2915816" y="4148454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0" name="Oval 16"/>
          <p:cNvSpPr>
            <a:spLocks noChangeAspect="1"/>
          </p:cNvSpPr>
          <p:nvPr/>
        </p:nvSpPr>
        <p:spPr>
          <a:xfrm>
            <a:off x="2915816" y="6319581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1552" y="193205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Результаты деятельности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контрольно-счетных органов муниципальных образований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СКФО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2900337" y="3073524"/>
            <a:ext cx="5776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Выявлено нарушений – 5,243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млрд. руб.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16"/>
          <p:cNvSpPr/>
          <p:nvPr/>
        </p:nvSpPr>
        <p:spPr>
          <a:xfrm>
            <a:off x="2519122" y="3145532"/>
            <a:ext cx="311727" cy="311727"/>
          </a:xfrm>
          <a:prstGeom prst="ellipse">
            <a:avLst/>
          </a:prstGeom>
          <a:solidFill>
            <a:srgbClr val="74000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55985" y="1099691"/>
            <a:ext cx="208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4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102213" y="3174995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flipH="1">
            <a:off x="2966717" y="2374930"/>
            <a:ext cx="6285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987 </a:t>
            </a:r>
            <a:r>
              <a:rPr lang="ru-RU" sz="16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экспертно-аналитических </a:t>
            </a: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38" name="Oval 16"/>
          <p:cNvSpPr>
            <a:spLocks noChangeAspect="1"/>
          </p:cNvSpPr>
          <p:nvPr/>
        </p:nvSpPr>
        <p:spPr>
          <a:xfrm>
            <a:off x="2727701" y="2451460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3285874" y="4407939"/>
            <a:ext cx="56147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 – направлено </a:t>
            </a:r>
            <a:r>
              <a:rPr lang="ru-RU" sz="16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материалов в </a:t>
            </a: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правоохранительные органы</a:t>
            </a:r>
          </a:p>
        </p:txBody>
      </p:sp>
      <p:sp>
        <p:nvSpPr>
          <p:cNvPr id="40" name="Oval 16"/>
          <p:cNvSpPr>
            <a:spLocks noChangeAspect="1"/>
          </p:cNvSpPr>
          <p:nvPr/>
        </p:nvSpPr>
        <p:spPr>
          <a:xfrm>
            <a:off x="2925835" y="4499202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3275857" y="4777271"/>
            <a:ext cx="5282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740 – подготовлено экспертных заключений</a:t>
            </a:r>
          </a:p>
        </p:txBody>
      </p:sp>
      <p:sp>
        <p:nvSpPr>
          <p:cNvPr id="42" name="Oval 16"/>
          <p:cNvSpPr>
            <a:spLocks noChangeAspect="1"/>
          </p:cNvSpPr>
          <p:nvPr/>
        </p:nvSpPr>
        <p:spPr>
          <a:xfrm>
            <a:off x="2915817" y="4868534"/>
            <a:ext cx="180000" cy="180000"/>
          </a:xfrm>
          <a:prstGeom prst="ellipse">
            <a:avLst/>
          </a:prstGeom>
          <a:solidFill>
            <a:srgbClr val="FF953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72" grpId="0"/>
      <p:bldP spid="83" grpId="0"/>
      <p:bldP spid="85" grpId="0"/>
      <p:bldP spid="37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234" y="1008152"/>
            <a:ext cx="8941246" cy="4574751"/>
          </a:xfrm>
          <a:prstGeom prst="rect">
            <a:avLst/>
          </a:prstGeom>
          <a:solidFill>
            <a:srgbClr val="FFFFFF">
              <a:alpha val="69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58706"/>
            <a:ext cx="756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8" name="Picture 1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01199"/>
            <a:ext cx="2442811" cy="189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3668953" y="1129308"/>
            <a:ext cx="3747363" cy="374052"/>
            <a:chOff x="3621950" y="1412694"/>
            <a:chExt cx="3747363" cy="374052"/>
          </a:xfrm>
        </p:grpSpPr>
        <p:sp>
          <p:nvSpPr>
            <p:cNvPr id="6" name="TextBox 5"/>
            <p:cNvSpPr txBox="1"/>
            <p:nvPr/>
          </p:nvSpPr>
          <p:spPr>
            <a:xfrm>
              <a:off x="4452989" y="1412694"/>
              <a:ext cx="2916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Счетная палата РФ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844" l="3125" r="97813">
                          <a14:foregroundMark x1="18906" y1="35000" x2="18906" y2="35000"/>
                          <a14:foregroundMark x1="10625" y1="24375" x2="10625" y2="24375"/>
                          <a14:foregroundMark x1="7500" y1="35313" x2="7500" y2="35313"/>
                          <a14:foregroundMark x1="6563" y1="44688" x2="6563" y2="44688"/>
                          <a14:foregroundMark x1="10000" y1="52969" x2="10000" y2="52969"/>
                          <a14:foregroundMark x1="15469" y1="58281" x2="15469" y2="58281"/>
                          <a14:foregroundMark x1="21094" y1="61406" x2="21094" y2="61406"/>
                          <a14:foregroundMark x1="27031" y1="64531" x2="27031" y2="64531"/>
                          <a14:foregroundMark x1="33906" y1="65156" x2="33906" y2="65156"/>
                          <a14:foregroundMark x1="35156" y1="70313" x2="35156" y2="70313"/>
                          <a14:foregroundMark x1="55313" y1="68750" x2="55313" y2="68750"/>
                          <a14:foregroundMark x1="54375" y1="60156" x2="54375" y2="60156"/>
                          <a14:foregroundMark x1="47188" y1="67344" x2="47188" y2="67344"/>
                          <a14:foregroundMark x1="45000" y1="57656" x2="45000" y2="57656"/>
                          <a14:foregroundMark x1="46563" y1="13594" x2="46563" y2="13594"/>
                          <a14:foregroundMark x1="50625" y1="11406" x2="50625" y2="11406"/>
                          <a14:foregroundMark x1="50625" y1="5156" x2="50625" y2="5156"/>
                          <a14:foregroundMark x1="50000" y1="2344" x2="50000" y2="2344"/>
                          <a14:foregroundMark x1="40000" y1="21406" x2="40000" y2="21406"/>
                          <a14:foregroundMark x1="37500" y1="12656" x2="37500" y2="12656"/>
                          <a14:foregroundMark x1="37500" y1="16094" x2="37500" y2="16094"/>
                          <a14:foregroundMark x1="60781" y1="21719" x2="60781" y2="21719"/>
                          <a14:foregroundMark x1="62969" y1="18594" x2="62969" y2="18594"/>
                          <a14:foregroundMark x1="53750" y1="21094" x2="53750" y2="21094"/>
                          <a14:foregroundMark x1="63281" y1="12969" x2="63281" y2="12969"/>
                          <a14:foregroundMark x1="71094" y1="19844" x2="71094" y2="19844"/>
                          <a14:foregroundMark x1="75156" y1="17031" x2="75156" y2="17031"/>
                          <a14:foregroundMark x1="79219" y1="23281" x2="79219" y2="23281"/>
                          <a14:foregroundMark x1="90313" y1="24688" x2="90313" y2="24688"/>
                          <a14:foregroundMark x1="94375" y1="34688" x2="94375" y2="34688"/>
                          <a14:foregroundMark x1="93438" y1="44375" x2="93438" y2="44375"/>
                          <a14:foregroundMark x1="91563" y1="52031" x2="91563" y2="52031"/>
                          <a14:foregroundMark x1="85938" y1="57344" x2="85938" y2="57344"/>
                          <a14:foregroundMark x1="81406" y1="62031" x2="81406" y2="62031"/>
                          <a14:foregroundMark x1="73281" y1="64219" x2="73281" y2="64219"/>
                          <a14:foregroundMark x1="68594" y1="64219" x2="68594" y2="64219"/>
                          <a14:foregroundMark x1="66094" y1="59844" x2="66094" y2="59844"/>
                          <a14:foregroundMark x1="66719" y1="72500" x2="66719" y2="72500"/>
                          <a14:foregroundMark x1="63906" y1="71250" x2="63906" y2="71250"/>
                          <a14:foregroundMark x1="62344" y1="74375" x2="62344" y2="74375"/>
                          <a14:foregroundMark x1="53438" y1="77500" x2="53438" y2="77500"/>
                          <a14:foregroundMark x1="58750" y1="75938" x2="58750" y2="75938"/>
                          <a14:foregroundMark x1="38125" y1="72500" x2="38125" y2="72500"/>
                          <a14:foregroundMark x1="39688" y1="75313" x2="39688" y2="75313"/>
                          <a14:foregroundMark x1="41250" y1="75938" x2="41250" y2="75938"/>
                          <a14:foregroundMark x1="49688" y1="82188" x2="49688" y2="82188"/>
                          <a14:foregroundMark x1="38438" y1="88438" x2="38438" y2="88438"/>
                          <a14:foregroundMark x1="42813" y1="94844" x2="42813" y2="94844"/>
                          <a14:foregroundMark x1="69531" y1="29375" x2="69531" y2="29375"/>
                          <a14:foregroundMark x1="60469" y1="30312" x2="60469" y2="30312"/>
                          <a14:foregroundMark x1="54063" y1="35625" x2="54063" y2="35625"/>
                          <a14:foregroundMark x1="53125" y1="42813" x2="53125" y2="42813"/>
                          <a14:foregroundMark x1="46250" y1="35625" x2="46250" y2="35625"/>
                          <a14:foregroundMark x1="44063" y1="30312" x2="44063" y2="30312"/>
                          <a14:foregroundMark x1="32031" y1="29688" x2="32031" y2="29688"/>
                          <a14:foregroundMark x1="34844" y1="33438" x2="34844" y2="33438"/>
                          <a14:foregroundMark x1="22344" y1="24375" x2="22344" y2="24375"/>
                          <a14:foregroundMark x1="24844" y1="18281" x2="24844" y2="18281"/>
                          <a14:foregroundMark x1="29219" y1="20156" x2="29219" y2="20156"/>
                          <a14:foregroundMark x1="65781" y1="33125" x2="65781" y2="33125"/>
                          <a14:foregroundMark x1="50000" y1="18906" x2="50000" y2="18906"/>
                          <a14:foregroundMark x1="38438" y1="24375" x2="38438" y2="24375"/>
                          <a14:foregroundMark x1="63594" y1="25000" x2="63594" y2="25000"/>
                          <a14:foregroundMark x1="45938" y1="23281" x2="45938" y2="23281"/>
                          <a14:foregroundMark x1="46250" y1="18594" x2="46250" y2="1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50" y="1412760"/>
              <a:ext cx="373986" cy="37398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620113" y="1949512"/>
            <a:ext cx="3796203" cy="403932"/>
            <a:chOff x="3573110" y="1960130"/>
            <a:chExt cx="3796203" cy="40393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110" y="1960130"/>
              <a:ext cx="471638" cy="40393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52989" y="1984112"/>
              <a:ext cx="2916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Прокуратура СК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94472" y="2353444"/>
            <a:ext cx="5702064" cy="429372"/>
            <a:chOff x="3647469" y="2586786"/>
            <a:chExt cx="5702064" cy="42937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469" y="2586786"/>
              <a:ext cx="307193" cy="42937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452989" y="2632184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Главное управление МВД по СК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68926" y="2785492"/>
            <a:ext cx="5727610" cy="446872"/>
            <a:chOff x="3621923" y="3156501"/>
            <a:chExt cx="5727610" cy="44687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23" y="3156501"/>
              <a:ext cx="374013" cy="44687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452989" y="3217540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 СК по Ставропольскому краю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24313" y="3289548"/>
            <a:ext cx="5672223" cy="467034"/>
            <a:chOff x="3677310" y="3998747"/>
            <a:chExt cx="5672223" cy="4670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310" y="3998747"/>
              <a:ext cx="263237" cy="46703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452989" y="4046650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УФСБ по Ставропольскому краю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60847" y="1489348"/>
            <a:ext cx="5735689" cy="445632"/>
            <a:chOff x="3613844" y="4792424"/>
            <a:chExt cx="5735689" cy="445632"/>
          </a:xfrm>
        </p:grpSpPr>
        <p:pic>
          <p:nvPicPr>
            <p:cNvPr id="30" name="Рисунок 3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2C56A2"/>
                </a:clrFrom>
                <a:clrTo>
                  <a:srgbClr val="2C56A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844" y="4822475"/>
              <a:ext cx="415581" cy="41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452989" y="4792424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КСО муниципальных образований СК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Ромб 1"/>
          <p:cNvSpPr/>
          <p:nvPr/>
        </p:nvSpPr>
        <p:spPr>
          <a:xfrm>
            <a:off x="2627784" y="1201316"/>
            <a:ext cx="288032" cy="4248472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3716451" y="3810919"/>
            <a:ext cx="5680085" cy="414733"/>
            <a:chOff x="3669448" y="3810919"/>
            <a:chExt cx="5680085" cy="414733"/>
          </a:xfrm>
        </p:grpSpPr>
        <p:sp>
          <p:nvSpPr>
            <p:cNvPr id="41" name="TextBox 40"/>
            <p:cNvSpPr txBox="1"/>
            <p:nvPr/>
          </p:nvSpPr>
          <p:spPr>
            <a:xfrm>
              <a:off x="4452989" y="3810919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Ставропольскому краю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448" y="3868684"/>
              <a:ext cx="329204" cy="35696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709761" y="4216360"/>
            <a:ext cx="5686775" cy="380392"/>
            <a:chOff x="3662758" y="4216360"/>
            <a:chExt cx="5686775" cy="380392"/>
          </a:xfrm>
        </p:grpSpPr>
        <p:sp>
          <p:nvSpPr>
            <p:cNvPr id="42" name="TextBox 41"/>
            <p:cNvSpPr txBox="1"/>
            <p:nvPr/>
          </p:nvSpPr>
          <p:spPr>
            <a:xfrm>
              <a:off x="4452989" y="4216360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финансов Ставропольского края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758" y="4241641"/>
              <a:ext cx="355111" cy="355111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44720" y="5004581"/>
            <a:ext cx="5651816" cy="390954"/>
            <a:chOff x="3697717" y="4622833"/>
            <a:chExt cx="5651816" cy="390954"/>
          </a:xfrm>
        </p:grpSpPr>
        <p:sp>
          <p:nvSpPr>
            <p:cNvPr id="47" name="TextBox 46"/>
            <p:cNvSpPr txBox="1"/>
            <p:nvPr/>
          </p:nvSpPr>
          <p:spPr>
            <a:xfrm>
              <a:off x="4452989" y="4644160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УФАС по Ставропольскому краю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840" b="75758" l="4343" r="151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23000" r="84650" b="23001"/>
            <a:stretch/>
          </p:blipFill>
          <p:spPr>
            <a:xfrm>
              <a:off x="3697717" y="4622833"/>
              <a:ext cx="342085" cy="39095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689907" y="4585118"/>
            <a:ext cx="5706629" cy="440409"/>
            <a:chOff x="3613845" y="5013492"/>
            <a:chExt cx="5706629" cy="440409"/>
          </a:xfrm>
        </p:grpSpPr>
        <p:sp>
          <p:nvSpPr>
            <p:cNvPr id="48" name="TextBox 47"/>
            <p:cNvSpPr txBox="1"/>
            <p:nvPr/>
          </p:nvSpPr>
          <p:spPr>
            <a:xfrm>
              <a:off x="4423930" y="5080456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УФНС по Ставропольскому краю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46248" y1="76535" x2="46248" y2="765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45" y="5013492"/>
              <a:ext cx="440409" cy="44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8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295 1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0222 L 1.00938 -0.00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69" y="-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16 L -1.01875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9544E-6 L 1.38889E-6 -0.83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6499E-6 L -0.33039 0.002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1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250" y="1057300"/>
            <a:ext cx="8941246" cy="4574751"/>
          </a:xfrm>
          <a:prstGeom prst="rect">
            <a:avLst/>
          </a:prstGeom>
          <a:solidFill>
            <a:srgbClr val="FFFFFF">
              <a:alpha val="69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" name="Содержимое 10" descr="флаг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20602" r="27686" b="19078"/>
          <a:stretch/>
        </p:blipFill>
        <p:spPr bwMode="auto">
          <a:xfrm>
            <a:off x="151074" y="1129307"/>
            <a:ext cx="8841849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437"/>
          <a:stretch/>
        </p:blipFill>
        <p:spPr bwMode="auto">
          <a:xfrm>
            <a:off x="1497811" y="1129308"/>
            <a:ext cx="60265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250" y="4009628"/>
            <a:ext cx="8797229" cy="147732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«Сегодня появились новые возможности для более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тесного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взаимодействия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с</a:t>
            </a: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правоохранительными структурами. Материалы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о хищениях государственных</a:t>
            </a: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средств, о нарушениях законодательства,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полученные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Счетной палатой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безусловно, должны ложиться в основу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становиться предметом самого </a:t>
            </a:r>
            <a:endParaRPr lang="ru-RU" b="1" dirty="0" smtClean="0">
              <a:solidFill>
                <a:sysClr val="windowText" lastClr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orbel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тщательного </a:t>
            </a:r>
            <a:r>
              <a:rPr lang="ru-RU" b="1" dirty="0"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rbel"/>
                <a:cs typeface="Arial" panose="020B0604020202020204" pitchFamily="34" charset="0"/>
              </a:rPr>
              <a:t>расследования»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234" y="1008152"/>
            <a:ext cx="8941246" cy="4574751"/>
          </a:xfrm>
          <a:prstGeom prst="rect">
            <a:avLst/>
          </a:prstGeom>
          <a:solidFill>
            <a:srgbClr val="FFFFFF">
              <a:alpha val="69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89744" y="1111548"/>
            <a:ext cx="4464496" cy="4356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89" y="2353444"/>
            <a:ext cx="2442811" cy="189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Равнобедренный треугольник 39"/>
          <p:cNvSpPr/>
          <p:nvPr/>
        </p:nvSpPr>
        <p:spPr>
          <a:xfrm rot="16200000">
            <a:off x="4518000" y="1111301"/>
            <a:ext cx="4464000" cy="4356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775544" y="1489348"/>
            <a:ext cx="5557096" cy="3672408"/>
            <a:chOff x="4775544" y="1489348"/>
            <a:chExt cx="5557096" cy="367240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775544" y="1489348"/>
              <a:ext cx="5557096" cy="3672408"/>
              <a:chOff x="4775544" y="1633364"/>
              <a:chExt cx="5557096" cy="3672408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544" y="1633364"/>
                <a:ext cx="588544" cy="504056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436096" y="1696080"/>
                <a:ext cx="2916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Прокуратура СК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606" y="2281436"/>
                <a:ext cx="370420" cy="517746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436096" y="2369810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Главное управление МВД по СК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607" y="3807561"/>
                <a:ext cx="437238" cy="522414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5436096" y="3793604"/>
                <a:ext cx="489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Следственное управление СК по Ставропольскому краю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858" y="3001516"/>
                <a:ext cx="310735" cy="551304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5436096" y="3085786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УФСБ по Ставропольскому краю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1387" y="4659441"/>
                <a:ext cx="2916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Иные правоохранительные органы СК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744" y="4608551"/>
              <a:ext cx="514655" cy="297728"/>
            </a:xfrm>
            <a:prstGeom prst="rect">
              <a:avLst/>
            </a:prstGeom>
          </p:spPr>
        </p:pic>
      </p:grpSp>
      <p:pic>
        <p:nvPicPr>
          <p:cNvPr id="73" name="Picture 1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777380"/>
            <a:ext cx="3960684" cy="307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1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11022E-16 L -0.30313 -0.00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 b="2084"/>
          <a:stretch/>
        </p:blipFill>
        <p:spPr>
          <a:xfrm>
            <a:off x="179512" y="1129308"/>
            <a:ext cx="8777998" cy="4433932"/>
          </a:xfrm>
          <a:prstGeom prst="rect">
            <a:avLst/>
          </a:prstGeom>
        </p:spPr>
      </p:pic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1403650" y="67313"/>
            <a:ext cx="7740353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gray">
          <a:xfrm>
            <a:off x="3" y="67313"/>
            <a:ext cx="1331639" cy="8459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03648" y="959481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" y="959481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8958" y="1057300"/>
            <a:ext cx="8941246" cy="4574751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Рисунок 33" descr="logo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21196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5500" y="659032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>
              <a:defRPr/>
            </a:pPr>
            <a:r>
              <a:rPr lang="ru-RU" sz="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 b="2084"/>
          <a:stretch/>
        </p:blipFill>
        <p:spPr>
          <a:xfrm>
            <a:off x="179512" y="1129308"/>
            <a:ext cx="8777998" cy="443393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2206" y="3900452"/>
            <a:ext cx="8630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>
                  <a:noFill/>
                  <a:prstDash val="solid"/>
                </a:ln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Межведомственная рабочая группа правоохранительных и контрольно-надзорных органов в сфере противодействия коррупции</a:t>
            </a:r>
            <a:endParaRPr lang="ru-RU" sz="2200" b="1" dirty="0" smtClean="0">
              <a:ln>
                <a:noFill/>
                <a:prstDash val="solid"/>
              </a:ln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206" y="1705372"/>
            <a:ext cx="8630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>
                  <a:noFill/>
                  <a:prstDash val="solid"/>
                </a:ln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200" b="1" dirty="0">
                <a:ln>
                  <a:noFill/>
                  <a:prstDash val="solid"/>
                </a:ln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Губернаторе Ставропольского края по координации работы по </a:t>
            </a:r>
            <a:r>
              <a:rPr lang="ru-RU" sz="2200" b="1" dirty="0" smtClean="0">
                <a:ln>
                  <a:noFill/>
                  <a:prstDash val="solid"/>
                </a:ln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противодействию </a:t>
            </a:r>
            <a:r>
              <a:rPr lang="ru-RU" sz="2200" b="1" dirty="0">
                <a:ln>
                  <a:noFill/>
                  <a:prstDash val="solid"/>
                </a:ln>
                <a:solidFill>
                  <a:srgbClr val="180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коррупции в Ставропольском крае</a:t>
            </a:r>
            <a:endParaRPr lang="ru-RU" sz="2200" dirty="0">
              <a:solidFill>
                <a:srgbClr val="180A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03648" y="3320906"/>
            <a:ext cx="6192688" cy="7200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86490" y="1417340"/>
            <a:ext cx="8777998" cy="3840343"/>
            <a:chOff x="186490" y="1393421"/>
            <a:chExt cx="8777998" cy="38403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4" r="1408"/>
            <a:stretch/>
          </p:blipFill>
          <p:spPr>
            <a:xfrm>
              <a:off x="186490" y="1397674"/>
              <a:ext cx="4169486" cy="383609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7" r="21697" b="2431"/>
            <a:stretch/>
          </p:blipFill>
          <p:spPr>
            <a:xfrm>
              <a:off x="4427984" y="1393421"/>
              <a:ext cx="4536504" cy="3840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403652" y="67314"/>
            <a:ext cx="7740353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" y="67314"/>
            <a:ext cx="1331639" cy="876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2" name="Рисунок 33" descr="logo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0165" r="14474" b="10196"/>
          <a:stretch>
            <a:fillRect/>
          </a:stretch>
        </p:blipFill>
        <p:spPr bwMode="auto">
          <a:xfrm>
            <a:off x="359600" y="159424"/>
            <a:ext cx="612000" cy="5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02" y="697260"/>
            <a:ext cx="1296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КОНТРОЛЬНО-СЧЕТНАЯ ПАЛАТА </a:t>
            </a:r>
          </a:p>
          <a:p>
            <a:pPr algn="ctr"/>
            <a:r>
              <a:rPr lang="ru-RU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 </a:t>
            </a: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5292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" y="985292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23360"/>
            <a:ext cx="7740352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" y="23360"/>
            <a:ext cx="1331639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234" y="1091061"/>
            <a:ext cx="8941246" cy="4574751"/>
          </a:xfrm>
          <a:prstGeom prst="rect">
            <a:avLst/>
          </a:prstGeom>
          <a:solidFill>
            <a:srgbClr val="FFFFFF">
              <a:alpha val="69000"/>
            </a:srgbClr>
          </a:solidFill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lIns="252000" r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93204"/>
            <a:ext cx="756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Взаимодействие Контрольно-счетной палаты Ставропольского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правоохранительными органами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-108520" y="985292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Rectangle 11"/>
          <p:cNvSpPr/>
          <p:nvPr/>
        </p:nvSpPr>
        <p:spPr>
          <a:xfrm>
            <a:off x="-108520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Rectangle 12"/>
          <p:cNvSpPr/>
          <p:nvPr/>
        </p:nvSpPr>
        <p:spPr>
          <a:xfrm>
            <a:off x="15240" y="5737820"/>
            <a:ext cx="941832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Rectangle 13"/>
          <p:cNvSpPr/>
          <p:nvPr/>
        </p:nvSpPr>
        <p:spPr>
          <a:xfrm>
            <a:off x="9206802" y="15240"/>
            <a:ext cx="45719" cy="5866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465510" y="1705372"/>
            <a:ext cx="54269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соглашения о взаимодействии</a:t>
            </a:r>
            <a:endParaRPr lang="ru-RU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5510" y="2497460"/>
            <a:ext cx="5426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совместных контрольных мероприятий</a:t>
            </a:r>
            <a:endParaRPr lang="ru-RU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65510" y="3507313"/>
            <a:ext cx="5426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информацией о выявленных финансовых нарушениях</a:t>
            </a:r>
            <a:endParaRPr lang="ru-RU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39141" y="4515425"/>
            <a:ext cx="5426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18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инспекторского состава в проверках правоохранительных органов</a:t>
            </a:r>
            <a:endParaRPr lang="ru-RU" b="1" dirty="0">
              <a:ln/>
              <a:solidFill>
                <a:srgbClr val="18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53444"/>
            <a:ext cx="2442811" cy="189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Ромб 45"/>
          <p:cNvSpPr/>
          <p:nvPr/>
        </p:nvSpPr>
        <p:spPr>
          <a:xfrm>
            <a:off x="2699792" y="1201316"/>
            <a:ext cx="288032" cy="4248472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9. Выступление заместителя председателя Контрольно-счетной палаты Ставропольского края Горло Сергея Алексеевича на тему: "Практика взаимодействия контрольно-счетных органов Ставропольского края с правоохранительными органами"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8938135B-FEDF-432A-B02D-A4F5865531D6}"/>
</file>

<file path=customXml/itemProps2.xml><?xml version="1.0" encoding="utf-8"?>
<ds:datastoreItem xmlns:ds="http://schemas.openxmlformats.org/officeDocument/2006/customXml" ds:itemID="{3CD053FD-2ED3-4E11-8DA8-474CFEF23012}"/>
</file>

<file path=customXml/itemProps3.xml><?xml version="1.0" encoding="utf-8"?>
<ds:datastoreItem xmlns:ds="http://schemas.openxmlformats.org/officeDocument/2006/customXml" ds:itemID="{6FA138FF-3548-470F-AA33-9DE796A40E5F}"/>
</file>

<file path=docProps/app.xml><?xml version="1.0" encoding="utf-8"?>
<Properties xmlns="http://schemas.openxmlformats.org/officeDocument/2006/extended-properties" xmlns:vt="http://schemas.openxmlformats.org/officeDocument/2006/docPropsVTypes">
  <TotalTime>17953</TotalTime>
  <Words>1233</Words>
  <Application>Microsoft Office PowerPoint</Application>
  <PresentationFormat>Экран (16:10)</PresentationFormat>
  <Paragraphs>291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Corbel</vt:lpstr>
      <vt:lpstr>Times New Roman</vt:lpstr>
      <vt:lpstr>Wingdings 2</vt:lpstr>
      <vt:lpstr>Тема Office</vt:lpstr>
      <vt:lpstr>Deluxe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Бубырь Дмитрий Владимирович</dc:creator>
  <cp:lastModifiedBy>Литвинов Андрей</cp:lastModifiedBy>
  <cp:revision>1031</cp:revision>
  <cp:lastPrinted>2019-02-06T13:58:16Z</cp:lastPrinted>
  <dcterms:created xsi:type="dcterms:W3CDTF">2017-03-24T11:31:26Z</dcterms:created>
  <dcterms:modified xsi:type="dcterms:W3CDTF">2021-08-27T08:32:07Z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