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drawings/drawing1.xml" ContentType="application/vnd.openxmlformats-officedocument.drawingml.chartshape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slideLayouts/slideLayout4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heme/theme1.xml" ContentType="application/vnd.openxmlformats-officedocument.theme+xml"/>
  <Override PartName="/ppt/theme/theme2.xml" ContentType="application/vnd.openxmlformats-officedocument.theme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webextensions/webextension1.xml" ContentType="application/vnd.ms-office.webextension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webextensions/taskpanes.xml" ContentType="application/vnd.ms-office.webextensiontaskpan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579" r:id="rId2"/>
    <p:sldId id="659" r:id="rId3"/>
    <p:sldId id="738" r:id="rId4"/>
    <p:sldId id="753" r:id="rId5"/>
    <p:sldId id="755" r:id="rId6"/>
    <p:sldId id="772" r:id="rId7"/>
    <p:sldId id="754" r:id="rId8"/>
    <p:sldId id="770" r:id="rId9"/>
    <p:sldId id="773" r:id="rId10"/>
    <p:sldId id="761" r:id="rId11"/>
    <p:sldId id="756" r:id="rId12"/>
    <p:sldId id="762" r:id="rId13"/>
    <p:sldId id="298" r:id="rId14"/>
    <p:sldId id="299" r:id="rId15"/>
    <p:sldId id="766" r:id="rId16"/>
    <p:sldId id="763" r:id="rId17"/>
    <p:sldId id="757" r:id="rId18"/>
    <p:sldId id="758" r:id="rId19"/>
    <p:sldId id="759" r:id="rId20"/>
    <p:sldId id="774" r:id="rId21"/>
    <p:sldId id="775" r:id="rId22"/>
    <p:sldId id="776" r:id="rId23"/>
    <p:sldId id="694" r:id="rId24"/>
  </p:sldIdLst>
  <p:sldSz cx="12192000" cy="6858000"/>
  <p:notesSz cx="6735763" cy="98663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vel Kucheryavy" initials="PK" lastIdx="1" clrIdx="0"/>
  <p:cmAuthor id="2" name="Марина Михеева" initials="ММ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7F2"/>
    <a:srgbClr val="21ECE0"/>
    <a:srgbClr val="04092A"/>
    <a:srgbClr val="9D82EC"/>
    <a:srgbClr val="FF3300"/>
    <a:srgbClr val="FFFF99"/>
    <a:srgbClr val="025663"/>
    <a:srgbClr val="243057"/>
    <a:srgbClr val="8B91A9"/>
    <a:srgbClr val="DDE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25E5076-3810-47DD-B79F-674D7AD40C01}" styleName="Темный стиль 1 —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F2DE63D5-997A-4646-A377-4702673A728D}" styleName="Светлый стиль 2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5332" autoAdjust="0"/>
  </p:normalViewPr>
  <p:slideViewPr>
    <p:cSldViewPr snapToGrid="0">
      <p:cViewPr varScale="1">
        <p:scale>
          <a:sx n="83" d="100"/>
          <a:sy n="83" d="100"/>
        </p:scale>
        <p:origin x="614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&#1050;&#1085;&#1080;&#1075;&#1072;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4.3812040884408897E-2"/>
          <c:y val="0"/>
          <c:w val="0.77508980103618097"/>
          <c:h val="1"/>
        </c:manualLayout>
      </c:layout>
      <c:doughnutChart>
        <c:varyColors val="1"/>
        <c:ser>
          <c:idx val="0"/>
          <c:order val="0"/>
          <c:spPr>
            <a:ln>
              <a:noFill/>
            </a:ln>
          </c:spPr>
          <c:dPt>
            <c:idx val="0"/>
            <c:bubble3D val="0"/>
            <c:spPr>
              <a:solidFill>
                <a:srgbClr val="FF003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E3D-4204-97F9-B76C2DA24480}"/>
              </c:ext>
            </c:extLst>
          </c:dPt>
          <c:dPt>
            <c:idx val="1"/>
            <c:bubble3D val="0"/>
            <c:spPr>
              <a:solidFill>
                <a:srgbClr val="FFC0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E3D-4204-97F9-B76C2DA24480}"/>
              </c:ext>
            </c:extLst>
          </c:dPt>
          <c:dPt>
            <c:idx val="2"/>
            <c:bubble3D val="0"/>
            <c:spPr>
              <a:solidFill>
                <a:srgbClr val="8B91A9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E3D-4204-97F9-B76C2DA24480}"/>
              </c:ext>
            </c:extLst>
          </c:dPt>
          <c:dPt>
            <c:idx val="3"/>
            <c:bubble3D val="0"/>
            <c:spPr>
              <a:solidFill>
                <a:srgbClr val="F1F5F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AE3D-4204-97F9-B76C2DA24480}"/>
              </c:ext>
            </c:extLst>
          </c:dPt>
          <c:dPt>
            <c:idx val="4"/>
            <c:bubble3D val="0"/>
            <c:spPr>
              <a:solidFill>
                <a:srgbClr val="20ECE0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AE3D-4204-97F9-B76C2DA24480}"/>
              </c:ext>
            </c:extLst>
          </c:dPt>
          <c:dPt>
            <c:idx val="5"/>
            <c:bubble3D val="0"/>
            <c:spPr>
              <a:solidFill>
                <a:srgbClr val="FFC09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AE3D-4204-97F9-B76C2DA24480}"/>
              </c:ext>
            </c:extLst>
          </c:dPt>
          <c:dPt>
            <c:idx val="6"/>
            <c:bubble3D val="0"/>
            <c:spPr>
              <a:solidFill>
                <a:srgbClr val="243057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AE3D-4204-97F9-B76C2DA24480}"/>
              </c:ext>
            </c:extLst>
          </c:dPt>
          <c:val>
            <c:numRef>
              <c:f>Лист1!$C$4:$C$8</c:f>
              <c:numCache>
                <c:formatCode>General</c:formatCode>
                <c:ptCount val="5"/>
                <c:pt idx="0">
                  <c:v>25</c:v>
                </c:pt>
                <c:pt idx="1">
                  <c:v>8</c:v>
                </c:pt>
                <c:pt idx="2">
                  <c:v>6</c:v>
                </c:pt>
                <c:pt idx="3">
                  <c:v>18</c:v>
                </c:pt>
                <c:pt idx="4">
                  <c:v>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3D-4204-97F9-B76C2DA244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5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0.16036</cdr:x>
      <cdr:y>0.37259</cdr:y>
    </cdr:from>
    <cdr:to>
      <cdr:x>0.69341</cdr:x>
      <cdr:y>0.58858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829666" y="1486551"/>
          <a:ext cx="2757886" cy="86177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lIns="0" tIns="0" rIns="0" bIns="0">
          <a:spAutoFit/>
        </a:bodyPr>
        <a:lstStyle xmlns:a="http://schemas.openxmlformats.org/drawingml/2006/main">
          <a:defPPr>
            <a:defRPr lang="ru-RU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>
            <a:defRPr sz="1800" b="1" i="0" u="none" strike="noStrike" kern="1200" baseline="0">
              <a:solidFill>
                <a:prstClr val="black"/>
              </a:solidFill>
              <a:latin typeface="TT Jenevers" panose="02000505070000020003" pitchFamily="2" charset="-52"/>
              <a:ea typeface="+mn-ea"/>
              <a:cs typeface="Times New Roman" panose="02020603050405020304" pitchFamily="18" charset="0"/>
            </a:defRPr>
          </a:pPr>
          <a:r>
            <a:rPr lang="ru-RU" sz="2800" dirty="0">
              <a:solidFill>
                <a:schemeClr val="bg1"/>
              </a:solidFill>
              <a:latin typeface="PT_Russia Text" charset="0"/>
              <a:ea typeface="PT_Russia Text" charset="0"/>
              <a:cs typeface="PT_Russia Text" charset="0"/>
            </a:rPr>
            <a:t>100 % </a:t>
          </a:r>
          <a:br>
            <a:rPr lang="ru-RU" sz="2800" dirty="0">
              <a:solidFill>
                <a:schemeClr val="bg1"/>
              </a:solidFill>
              <a:latin typeface="PT_Russia Text" charset="0"/>
              <a:ea typeface="PT_Russia Text" charset="0"/>
              <a:cs typeface="PT_Russia Text" charset="0"/>
            </a:rPr>
          </a:br>
          <a:r>
            <a:rPr lang="ru-RU" sz="2800" dirty="0">
              <a:solidFill>
                <a:schemeClr val="bg1"/>
              </a:solidFill>
              <a:latin typeface="PT_Russia Text" charset="0"/>
              <a:ea typeface="PT_Russia Text" charset="0"/>
              <a:cs typeface="PT_Russia Text" charset="0"/>
            </a:rPr>
            <a:t>232 показателя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4C73BC-531D-43E6-B9FA-8474D7FFCD74}" type="datetimeFigureOut">
              <a:rPr lang="ru-RU" smtClean="0"/>
              <a:t>16.08.2021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64EBD9-394D-4C88-AD02-88904B03AF5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96003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70DA37F-CD51-484C-A58F-1AE28455FA73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9880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291758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05452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720393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81480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23199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88614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660263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2038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22485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1056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5802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4790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23236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41493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864EBD9-394D-4C88-AD02-88904B03AF5A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0920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2.emf"/><Relationship Id="rId4" Type="http://schemas.openxmlformats.org/officeDocument/2006/relationships/oleObject" Target="../embeddings/oleObject1.bin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DE2DFB-0681-4B29-844A-AF041BD110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CECEB70-2BF9-42F4-A720-137B0CE009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17C414-624F-40F8-B984-72C73BD50E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007F3-02F8-4D5F-B768-E45086206FC2}" type="datetime1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8E7-D7AE-4C51-BE63-99B08D1E16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E431CE-2A4E-4EA3-8C96-A2AEA44BC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8257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124FF4-0125-42C5-94FF-823AF9AF88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935C998B-02D6-4853-939A-22EFED36B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060CF2-B577-4629-A45D-9CE9164296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863E7F-6017-4A9A-9704-523016B18410}" type="datetime1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E8E8A9B-1A67-45EC-A457-267A3B9C4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24EBEAF-856B-4769-AA5D-5FD4F5083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86833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0640DF7-3908-4C63-A90A-DBCACD47D9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C72C5B6-3533-4FBD-91D6-9D09FA88CF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0A5F472-E73B-4960-A51E-8BBA84D2B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FBE40-AE95-406C-A292-5933C42901E8}" type="datetime1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0CD0DDB-8203-402A-B037-976D0E979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5E6DB-F43B-4EB9-BE2D-3C0B89B98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822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Фото 1">
    <p:bg>
      <p:bgPr>
        <a:solidFill>
          <a:srgbClr val="04092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Прямая соединительная линия 11"/>
          <p:cNvCxnSpPr/>
          <p:nvPr userDrawn="1"/>
        </p:nvCxnSpPr>
        <p:spPr>
          <a:xfrm>
            <a:off x="1140282" y="6124776"/>
            <a:ext cx="10626338" cy="0"/>
          </a:xfrm>
          <a:prstGeom prst="line">
            <a:avLst/>
          </a:prstGeom>
          <a:ln w="15875">
            <a:solidFill>
              <a:srgbClr val="8991A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object 3"/>
          <p:cNvSpPr/>
          <p:nvPr userDrawn="1"/>
        </p:nvSpPr>
        <p:spPr>
          <a:xfrm>
            <a:off x="1164804" y="6343650"/>
            <a:ext cx="291600" cy="2916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618129" y="6311900"/>
            <a:ext cx="8991599" cy="409575"/>
          </a:xfrm>
        </p:spPr>
        <p:txBody>
          <a:bodyPr/>
          <a:lstStyle>
            <a:lvl1pPr algn="l">
              <a:defRPr/>
            </a:lvl1pPr>
          </a:lstStyle>
          <a:p>
            <a:r>
              <a:rPr lang="ru-RU"/>
              <a:t>Анализ системы государственного управления по внедрению повестки устойчивого развития  за период 2019 года, истекший период 2020 года</a:t>
            </a:r>
            <a:endParaRPr lang="ru-RU" dirty="0"/>
          </a:p>
        </p:txBody>
      </p:sp>
      <p:sp>
        <p:nvSpPr>
          <p:cNvPr id="1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0771453" y="6311900"/>
            <a:ext cx="649941" cy="409575"/>
          </a:xfrm>
        </p:spPr>
        <p:txBody>
          <a:bodyPr/>
          <a:lstStyle/>
          <a:p>
            <a:fld id="{3A3280F3-964D-0446-A13C-51129EE2564A}" type="slidenum">
              <a:rPr lang="ru-RU" smtClean="0"/>
              <a:t>‹#›</a:t>
            </a:fld>
            <a:endParaRPr lang="ru-RU" dirty="0"/>
          </a:p>
        </p:txBody>
      </p:sp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>
          <a:xfrm>
            <a:off x="1030551" y="1223298"/>
            <a:ext cx="10845800" cy="4551363"/>
          </a:xfrm>
        </p:spPr>
        <p:txBody>
          <a:bodyPr/>
          <a:lstStyle/>
          <a:p>
            <a:r>
              <a:rPr lang="ru-RU"/>
              <a:t>Чтобы добавить рисунок, перетащите его в заполнитель или щелкните значок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 hasCustomPrompt="1"/>
          </p:nvPr>
        </p:nvSpPr>
        <p:spPr>
          <a:xfrm>
            <a:off x="1030551" y="262418"/>
            <a:ext cx="10845800" cy="858173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Фотография</a:t>
            </a:r>
          </a:p>
        </p:txBody>
      </p:sp>
    </p:spTree>
    <p:extLst>
      <p:ext uri="{BB962C8B-B14F-4D97-AF65-F5344CB8AC3E}">
        <p14:creationId xmlns:p14="http://schemas.microsoft.com/office/powerpoint/2010/main" val="35781412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 hidden="1"/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4094362974"/>
              </p:ext>
            </p:extLst>
          </p:nvPr>
        </p:nvGraphicFramePr>
        <p:xfrm>
          <a:off x="2118" y="2118"/>
          <a:ext cx="2117" cy="21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Слайд think-cell" r:id="rId4" imgW="416" imgH="416" progId="TCLayout.ActiveDocument.1">
                  <p:embed/>
                </p:oleObj>
              </mc:Choice>
              <mc:Fallback>
                <p:oleObj name="Слайд think-cell" r:id="rId4" imgW="416" imgH="416" progId="TCLayout.ActiveDocument.1">
                  <p:embed/>
                  <p:pic>
                    <p:nvPicPr>
                      <p:cNvPr id="4" name="Объект 3" hidden="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2118"/>
                        <a:ext cx="2117" cy="21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/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211667" cy="2116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lvl="0" indent="0" algn="ctr" eaLnBrk="1"/>
            <a:endParaRPr lang="ru-RU" sz="3733" b="0" i="0" baseline="0" dirty="0">
              <a:latin typeface="Arial" panose="020B0604020202020204" pitchFamily="34" charset="0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5" name="Google Shape;15;p3"/>
          <p:cNvSpPr txBox="1">
            <a:spLocks noGrp="1"/>
          </p:cNvSpPr>
          <p:nvPr>
            <p:ph type="body" idx="1" hasCustomPrompt="1"/>
          </p:nvPr>
        </p:nvSpPr>
        <p:spPr>
          <a:xfrm>
            <a:off x="383118" y="933450"/>
            <a:ext cx="11425767" cy="52109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>
                <a:latin typeface="TT Jenevers" panose="02000505070000020003" pitchFamily="2" charset="-52"/>
              </a:defRPr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r>
              <a:rPr lang="ru-RU" dirty="0">
                <a:latin typeface="TT Jenevers" panose="02000505070000020003" pitchFamily="2" charset="-52"/>
              </a:rPr>
              <a:t>Слайд</a:t>
            </a:r>
            <a:endParaRPr dirty="0"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66542" y="6424164"/>
            <a:ext cx="542343" cy="3096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TT Jenevers" panose="02000505070000020003" pitchFamily="2" charset="-52"/>
                <a:ea typeface="TT Jenevers" panose="02000505070000020003" pitchFamily="2" charset="-52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ru" smtClean="0"/>
              <a:pPr/>
              <a:t>‹#›</a:t>
            </a:fld>
            <a:endParaRPr lang="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383117" y="215993"/>
            <a:ext cx="11425767" cy="470961"/>
          </a:xfrm>
        </p:spPr>
        <p:txBody>
          <a:bodyPr/>
          <a:lstStyle>
            <a:lvl1pPr>
              <a:defRPr sz="2400" baseline="0">
                <a:latin typeface="TT Jenevers" panose="02000505070000020003" pitchFamily="2" charset="-52"/>
              </a:defRPr>
            </a:lvl1pPr>
          </a:lstStyle>
          <a:p>
            <a:r>
              <a:rPr lang="ru-RU" dirty="0"/>
              <a:t>Заголовок</a:t>
            </a:r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-2693202" y="1377754"/>
            <a:ext cx="2350303" cy="450580"/>
          </a:xfrm>
          <a:prstGeom prst="rect">
            <a:avLst/>
          </a:prstGeom>
          <a:solidFill>
            <a:srgbClr val="21EC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67" dirty="0">
                <a:solidFill>
                  <a:schemeClr val="tx1"/>
                </a:solidFill>
                <a:latin typeface="TT Jenevers Light" panose="02000505060000020003" pitchFamily="2" charset="-52"/>
                <a:cs typeface="Arial" pitchFamily="34" charset="0"/>
              </a:rPr>
              <a:t>R:33G:236B:224</a:t>
            </a:r>
            <a:endParaRPr lang="ru-RU" sz="1867" dirty="0">
              <a:solidFill>
                <a:schemeClr val="tx1"/>
              </a:solidFill>
              <a:latin typeface="TT Jenevers Light" panose="02000505060000020003" pitchFamily="2" charset="-52"/>
              <a:ea typeface="Calibri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-2693202" y="1869102"/>
            <a:ext cx="2350303" cy="450580"/>
          </a:xfrm>
          <a:prstGeom prst="rect">
            <a:avLst/>
          </a:prstGeom>
          <a:solidFill>
            <a:srgbClr val="FF00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67" dirty="0">
                <a:solidFill>
                  <a:schemeClr val="tx1"/>
                </a:solidFill>
                <a:latin typeface="TT Jenevers Light" panose="02000505060000020003" pitchFamily="2" charset="-52"/>
                <a:cs typeface="Arial" pitchFamily="34" charset="0"/>
              </a:rPr>
              <a:t>R:255G:0B:76</a:t>
            </a:r>
            <a:endParaRPr lang="ru-RU" sz="1867" dirty="0">
              <a:solidFill>
                <a:schemeClr val="tx1"/>
              </a:solidFill>
              <a:latin typeface="TT Jenevers Light" panose="02000505060000020003" pitchFamily="2" charset="-52"/>
              <a:cs typeface="Arial" pitchFamily="34" charset="0"/>
            </a:endParaRPr>
          </a:p>
        </p:txBody>
      </p:sp>
      <p:sp>
        <p:nvSpPr>
          <p:cNvPr id="17" name="Прямоугольник 16"/>
          <p:cNvSpPr/>
          <p:nvPr userDrawn="1"/>
        </p:nvSpPr>
        <p:spPr>
          <a:xfrm>
            <a:off x="-2693202" y="5308543"/>
            <a:ext cx="2350303" cy="450580"/>
          </a:xfrm>
          <a:prstGeom prst="rect">
            <a:avLst/>
          </a:prstGeom>
          <a:solidFill>
            <a:srgbClr val="FFC09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67" dirty="0">
                <a:solidFill>
                  <a:schemeClr val="tx1"/>
                </a:solidFill>
                <a:latin typeface="TT Jenevers Light" panose="02000505060000020003" pitchFamily="2" charset="-52"/>
                <a:cs typeface="Arial" pitchFamily="34" charset="0"/>
              </a:rPr>
              <a:t>R:255G: 192B:156</a:t>
            </a:r>
            <a:endParaRPr lang="ru-RU" sz="1867" dirty="0">
              <a:solidFill>
                <a:schemeClr val="tx1"/>
              </a:solidFill>
              <a:latin typeface="TT Jenevers Light" panose="02000505060000020003" pitchFamily="2" charset="-52"/>
              <a:ea typeface="Calibri"/>
              <a:cs typeface="Arial" pitchFamily="34" charset="0"/>
            </a:endParaRPr>
          </a:p>
        </p:txBody>
      </p:sp>
      <p:sp>
        <p:nvSpPr>
          <p:cNvPr id="18" name="Прямоугольник 17"/>
          <p:cNvSpPr/>
          <p:nvPr userDrawn="1"/>
        </p:nvSpPr>
        <p:spPr>
          <a:xfrm>
            <a:off x="-2693205" y="4325843"/>
            <a:ext cx="2350303" cy="450580"/>
          </a:xfrm>
          <a:prstGeom prst="rect">
            <a:avLst/>
          </a:prstGeom>
          <a:solidFill>
            <a:srgbClr val="3347F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67" dirty="0">
                <a:latin typeface="TT Jenevers Light" panose="02000505060000020003" pitchFamily="2" charset="-52"/>
                <a:cs typeface="Arial" pitchFamily="34" charset="0"/>
              </a:rPr>
              <a:t>R:51G:71B:242</a:t>
            </a:r>
            <a:endParaRPr lang="ru-RU" sz="1867" dirty="0">
              <a:latin typeface="TT Jenevers Light" panose="02000505060000020003" pitchFamily="2" charset="-52"/>
              <a:ea typeface="Calibri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 userDrawn="1"/>
        </p:nvSpPr>
        <p:spPr>
          <a:xfrm>
            <a:off x="-2693202" y="4817191"/>
            <a:ext cx="2350303" cy="450580"/>
          </a:xfrm>
          <a:prstGeom prst="rect">
            <a:avLst/>
          </a:prstGeom>
          <a:solidFill>
            <a:srgbClr val="9D82E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67" dirty="0">
                <a:solidFill>
                  <a:schemeClr val="tx1"/>
                </a:solidFill>
                <a:latin typeface="TT Jenevers Light" panose="02000505060000020003" pitchFamily="2" charset="-52"/>
                <a:cs typeface="Arial" pitchFamily="34" charset="0"/>
              </a:rPr>
              <a:t>R:157G:130B:236</a:t>
            </a:r>
            <a:endParaRPr lang="ru-RU" sz="1867" dirty="0">
              <a:solidFill>
                <a:schemeClr val="tx1"/>
              </a:solidFill>
              <a:latin typeface="TT Jenevers Light" panose="02000505060000020003" pitchFamily="2" charset="-52"/>
              <a:ea typeface="Calibri"/>
              <a:cs typeface="Arial" pitchFamily="34" charset="0"/>
            </a:endParaRPr>
          </a:p>
        </p:txBody>
      </p:sp>
      <p:sp>
        <p:nvSpPr>
          <p:cNvPr id="20" name="Прямоугольник 19"/>
          <p:cNvSpPr/>
          <p:nvPr userDrawn="1"/>
        </p:nvSpPr>
        <p:spPr>
          <a:xfrm>
            <a:off x="-2693202" y="2360450"/>
            <a:ext cx="2350303" cy="450580"/>
          </a:xfrm>
          <a:prstGeom prst="rect">
            <a:avLst/>
          </a:prstGeom>
          <a:solidFill>
            <a:srgbClr val="04092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67" dirty="0">
                <a:latin typeface="TT Jenevers Light" panose="02000505060000020003" pitchFamily="2" charset="-52"/>
                <a:cs typeface="Arial" pitchFamily="34" charset="0"/>
              </a:rPr>
              <a:t>R:4G:9B:42</a:t>
            </a:r>
            <a:endParaRPr lang="ru-RU" sz="1867" dirty="0">
              <a:latin typeface="TT Jenevers Light" panose="02000505060000020003" pitchFamily="2" charset="-52"/>
              <a:ea typeface="Calibri"/>
              <a:cs typeface="Arial" pitchFamily="34" charset="0"/>
            </a:endParaRPr>
          </a:p>
        </p:txBody>
      </p:sp>
      <p:sp>
        <p:nvSpPr>
          <p:cNvPr id="21" name="Прямоугольник 20"/>
          <p:cNvSpPr/>
          <p:nvPr userDrawn="1"/>
        </p:nvSpPr>
        <p:spPr>
          <a:xfrm>
            <a:off x="-2693202" y="2851798"/>
            <a:ext cx="2350303" cy="450580"/>
          </a:xfrm>
          <a:prstGeom prst="rect">
            <a:avLst/>
          </a:prstGeom>
          <a:solidFill>
            <a:srgbClr val="24305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67" dirty="0">
                <a:latin typeface="TT Jenevers Light" panose="02000505060000020003" pitchFamily="2" charset="-52"/>
                <a:cs typeface="Arial" pitchFamily="34" charset="0"/>
              </a:rPr>
              <a:t>R:36G:48B:87</a:t>
            </a:r>
            <a:endParaRPr lang="ru-RU" sz="1867" dirty="0">
              <a:latin typeface="TT Jenevers Light" panose="02000505060000020003" pitchFamily="2" charset="-52"/>
              <a:ea typeface="Calibri"/>
              <a:cs typeface="Arial" pitchFamily="34" charset="0"/>
            </a:endParaRPr>
          </a:p>
        </p:txBody>
      </p:sp>
      <p:sp>
        <p:nvSpPr>
          <p:cNvPr id="22" name="Прямоугольник 21"/>
          <p:cNvSpPr/>
          <p:nvPr userDrawn="1"/>
        </p:nvSpPr>
        <p:spPr>
          <a:xfrm>
            <a:off x="-2693202" y="3343146"/>
            <a:ext cx="2350303" cy="450580"/>
          </a:xfrm>
          <a:prstGeom prst="rect">
            <a:avLst/>
          </a:prstGeom>
          <a:solidFill>
            <a:srgbClr val="8B91A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67" dirty="0">
                <a:latin typeface="TT Jenevers Light" panose="02000505060000020003" pitchFamily="2" charset="-52"/>
                <a:cs typeface="Arial" pitchFamily="34" charset="0"/>
              </a:rPr>
              <a:t>R:139G:145B:169</a:t>
            </a:r>
            <a:endParaRPr lang="ru-RU" sz="1867" dirty="0">
              <a:latin typeface="TT Jenevers Light" panose="02000505060000020003" pitchFamily="2" charset="-52"/>
              <a:ea typeface="Calibri"/>
              <a:cs typeface="Arial" pitchFamily="34" charset="0"/>
            </a:endParaRPr>
          </a:p>
        </p:txBody>
      </p:sp>
      <p:sp>
        <p:nvSpPr>
          <p:cNvPr id="23" name="Прямоугольник 22"/>
          <p:cNvSpPr/>
          <p:nvPr userDrawn="1"/>
        </p:nvSpPr>
        <p:spPr>
          <a:xfrm>
            <a:off x="-2693202" y="3834494"/>
            <a:ext cx="2350303" cy="450580"/>
          </a:xfrm>
          <a:prstGeom prst="rect">
            <a:avLst/>
          </a:prstGeom>
          <a:solidFill>
            <a:srgbClr val="F1F5F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US" sz="1867" dirty="0">
                <a:solidFill>
                  <a:schemeClr val="tx1"/>
                </a:solidFill>
                <a:latin typeface="TT Jenevers Light" panose="02000505060000020003" pitchFamily="2" charset="-52"/>
                <a:cs typeface="Arial" pitchFamily="34" charset="0"/>
              </a:rPr>
              <a:t>R:241G:245B:250</a:t>
            </a:r>
            <a:endParaRPr lang="ru-RU" sz="1867" dirty="0">
              <a:solidFill>
                <a:schemeClr val="tx1"/>
              </a:solidFill>
              <a:latin typeface="TT Jenevers Light" panose="02000505060000020003" pitchFamily="2" charset="-52"/>
              <a:ea typeface="Calibri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566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orient="horz" pos="327">
          <p15:clr>
            <a:srgbClr val="FBAE40"/>
          </p15:clr>
        </p15:guide>
        <p15:guide id="3" pos="5579">
          <p15:clr>
            <a:srgbClr val="FBAE40"/>
          </p15:clr>
        </p15:guide>
        <p15:guide id="4" orient="horz" pos="100">
          <p15:clr>
            <a:srgbClr val="FBAE40"/>
          </p15:clr>
        </p15:guide>
        <p15:guide id="5" pos="181">
          <p15:clr>
            <a:srgbClr val="FBAE40"/>
          </p15:clr>
        </p15:guide>
        <p15:guide id="6" orient="horz" pos="441">
          <p15:clr>
            <a:srgbClr val="FBAE40"/>
          </p15:clr>
        </p15:guide>
        <p15:guide id="7" orient="horz" pos="3003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61749E-D284-432A-96AE-0B945FB9F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310E65-E1FE-4828-8537-F1710F8AFE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6B2499F-F232-430F-9668-B93A274D2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6B21D-E02F-4328-A821-4E4B846ED498}" type="datetime1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A8A516-9A30-4505-822A-B5D15767B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0CC183-D4A6-45F7-BF56-94F5405742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0932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DEB1F4-B9E2-4E89-93DF-109DD858A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2E2282C-69AB-42B5-B3B9-C33131CCA5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586B17-CE29-4DCA-9369-C6AFD1A1C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C49B-B01C-498A-8D1E-959DA88C978F}" type="datetime1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D2BE0C-6A54-432A-B0F6-072DA029A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86258B-6626-4F67-B0BC-97D0A51D56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78033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622F36-D4E7-46AB-B5BE-386658944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BE17F9-DD96-4A50-B2FD-F6FDCCDB5B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55DAAA2-6B41-4D7D-85F7-CB86B28A7DC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910567E-405E-4518-840B-55B54BAE7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30AD43-FBC7-4AF9-B6F8-4E616B5A8CCD}" type="datetime1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E9298D8-9EA0-4364-A906-7FA3FD0654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8A90095-529D-49D0-94CF-C3362DB9F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1643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CB24A8-57A3-4737-85D1-97DC0E76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209B584-560D-4B90-9D42-D31F13F7E5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CB38C0D-1CD7-4028-BC89-F3A682A8AE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5FA5708-F317-4480-AB7C-4416B03E8D7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D898786-AB8A-4067-937B-163E945E96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196AE2BD-BB5D-4230-A5A2-44B0D3A49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44AF0-4396-47C7-9DC3-E1917744B837}" type="datetime1">
              <a:rPr lang="ru-RU" smtClean="0"/>
              <a:t>16.08.2021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D1D6EDF-D3FD-46F7-B5EF-4A76E17884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0B38925-67D1-4BA7-99E7-AB5259AFDA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5090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14678D-1683-43DC-B046-A94F98ABC7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D9CFC24-98FD-4D41-9526-338579218C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A442B-793C-4592-8249-76D0F165FAC7}" type="datetime1">
              <a:rPr lang="ru-RU" smtClean="0"/>
              <a:t>16.08.2021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E7C5CB9-998B-422D-8416-C0683B215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5E6A114A-851E-4009-8994-975B0694F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4452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CA9686-2151-4167-ACBD-5AD55C023E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BE5C42-3BC7-4416-A0E0-74FA17FC5C76}" type="datetime1">
              <a:rPr lang="ru-RU" smtClean="0"/>
              <a:t>16.08.2021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B4E6331B-F1AA-4EF7-B986-940F03316F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08D753F-CBC6-4FFC-877B-1C591D2D9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54941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BA8D1D-CAF5-487C-9EDB-D35471569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5B2DFAA-9676-4B18-8CCF-FB049DAC49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4A35B13D-9D34-4D11-A9BD-0DEFDAFDFE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BC8061D-EACD-481B-B5ED-6FDF039056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802E0-369A-4C2C-ADA6-804E873FE661}" type="datetime1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E8FB831-0D9F-464E-A507-3B5949BCC9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57F4B07-CCD4-421D-ACEA-39D1501583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0613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F474D91-E61C-4B4A-B19A-91AF1D05B2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6AE42CE-EA68-451B-9EF0-44AE3F1F18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68417BE-93AE-4CC4-AC78-3ED6311CE0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454B9EF7-E91A-49F2-9EEB-67B83D714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9FBFD1-3C95-4EE1-806B-9CD2A3441BE4}" type="datetime1">
              <a:rPr lang="ru-RU" smtClean="0"/>
              <a:t>16.08.2021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9710957-E041-4426-8FD2-761ABCA3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28F06CF-5E74-4634-B967-ED5AC124C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0765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D468FB7-2927-4280-9487-02D3FDE7D2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85BB03-942A-4C9A-8C58-4FAF28AB4E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1118DAD-1B82-431B-A367-FD51F1785C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69A74D-9415-4DCA-BC3D-D219A72DF48F}" type="datetime1">
              <a:rPr lang="ru-RU" smtClean="0"/>
              <a:t>16.08.2021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62A207A-A613-4B54-9B36-7BE2BD9E2E4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66A9977-4831-4C8C-985B-8556329DC4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CFDDA-880E-46C8-8A1D-D15086C45E7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1730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3" r:id="rId12"/>
    <p:sldLayoutId id="2147483664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ach.gov.ru/upload/iblock/b06/b065c140de24fbc32271bb2267f621ec.pdf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publication.pravo.gov.ru/Document/View/0001202011200033" TargetMode="External"/><Relationship Id="rId4" Type="http://schemas.openxmlformats.org/officeDocument/2006/relationships/hyperlink" Target="https://www.economy.gov.ru/material/news/opublikovan_pervyy_dobrovolnyy_nacionalnyy_obzor_dostizheniya_rossiey_celey_ustoychivogo_razvitiya_oon.html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ostov.gks.ru/storage/mediabank/&#1056;&#1054;%20-%20&#1076;&#1074;&#1080;&#1078;&#1077;&#1085;&#1080;&#1077;%20&#1082;%20&#1094;&#1077;&#1083;&#1103;&#1084;%20&#1091;&#1089;&#1090;&#1086;&#1081;&#1095;&#1080;&#1074;&#1086;&#1075;&#1086;%20&#1088;&#1072;&#1079;&#1074;&#1080;&#1090;&#1080;&#1103;(1)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www.oecd-ilibrary.org/urban-rural-and-regional-development/a-territorial-approach-to-the-sustainable-development-goals_e86fa715-en" TargetMode="External"/><Relationship Id="rId4" Type="http://schemas.openxmlformats.org/officeDocument/2006/relationships/hyperlink" Target="http://pskovadmin.ru/uploaded_files/files/sumpbro-publication9-2%20(2)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undocs.org/ru/A/RES/69/228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dev.intosai.org/fileadmin/downloads/about_us/Overview/RU_INTOSAI_Strategic_Plan_2017_22.pdf" TargetMode="External"/><Relationship Id="rId5" Type="http://schemas.openxmlformats.org/officeDocument/2006/relationships/image" Target="../media/image7.jpg"/><Relationship Id="rId4" Type="http://schemas.openxmlformats.org/officeDocument/2006/relationships/hyperlink" Target="https://unctad.org/system/files/official-document/ares70d1_ru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incosai2019.ru/ru/documents/46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ach.gov.ru/page/wg-intosai-sdg-ksd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81A48C1-2258-0648-8E9C-B066473A68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0440"/>
            <a:ext cx="12192000" cy="6858000"/>
          </a:xfrm>
          <a:prstGeom prst="rect">
            <a:avLst/>
          </a:prstGeom>
          <a:solidFill>
            <a:srgbClr val="21ECE0"/>
          </a:solidFill>
          <a:ln>
            <a:solidFill>
              <a:srgbClr val="9D82EC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-1473201" y="2639211"/>
            <a:ext cx="1282700" cy="288000"/>
          </a:xfrm>
          <a:prstGeom prst="rect">
            <a:avLst/>
          </a:prstGeom>
          <a:solidFill>
            <a:srgbClr val="21ECE0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333"/>
              </a:spcAft>
            </a:pPr>
            <a:r>
              <a:rPr lang="ru-RU" sz="1467" dirty="0">
                <a:ea typeface="Calibri"/>
                <a:cs typeface="Times New Roman"/>
              </a:rPr>
              <a:t> </a:t>
            </a:r>
          </a:p>
          <a:p>
            <a:pPr>
              <a:lnSpc>
                <a:spcPct val="115000"/>
              </a:lnSpc>
              <a:spcAft>
                <a:spcPts val="1333"/>
              </a:spcAft>
            </a:pPr>
            <a:r>
              <a:rPr lang="ru-RU" sz="1467" dirty="0">
                <a:ea typeface="Calibri"/>
                <a:cs typeface="Times New Roman"/>
              </a:rPr>
              <a:t> 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-1473201" y="3130560"/>
            <a:ext cx="1282700" cy="288000"/>
          </a:xfrm>
          <a:prstGeom prst="rect">
            <a:avLst/>
          </a:prstGeom>
          <a:solidFill>
            <a:srgbClr val="FF004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/>
          </a:p>
        </p:txBody>
      </p:sp>
      <p:sp>
        <p:nvSpPr>
          <p:cNvPr id="8" name="Прямоугольник 7"/>
          <p:cNvSpPr/>
          <p:nvPr/>
        </p:nvSpPr>
        <p:spPr>
          <a:xfrm>
            <a:off x="-1473201" y="6570000"/>
            <a:ext cx="1282700" cy="288000"/>
          </a:xfrm>
          <a:prstGeom prst="rect">
            <a:avLst/>
          </a:prstGeom>
          <a:solidFill>
            <a:srgbClr val="FFC09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/>
          </a:p>
        </p:txBody>
      </p:sp>
      <p:sp>
        <p:nvSpPr>
          <p:cNvPr id="9" name="Прямоугольник 8"/>
          <p:cNvSpPr/>
          <p:nvPr/>
        </p:nvSpPr>
        <p:spPr>
          <a:xfrm>
            <a:off x="-1473201" y="5587307"/>
            <a:ext cx="1282700" cy="288000"/>
          </a:xfrm>
          <a:prstGeom prst="rect">
            <a:avLst/>
          </a:prstGeom>
          <a:solidFill>
            <a:srgbClr val="3347F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/>
          </a:p>
        </p:txBody>
      </p:sp>
      <p:sp>
        <p:nvSpPr>
          <p:cNvPr id="10" name="Прямоугольник 9"/>
          <p:cNvSpPr/>
          <p:nvPr/>
        </p:nvSpPr>
        <p:spPr>
          <a:xfrm>
            <a:off x="-1473201" y="6078656"/>
            <a:ext cx="1282700" cy="288000"/>
          </a:xfrm>
          <a:prstGeom prst="rect">
            <a:avLst/>
          </a:prstGeom>
          <a:solidFill>
            <a:srgbClr val="9D82EC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/>
          </a:p>
        </p:txBody>
      </p:sp>
      <p:sp>
        <p:nvSpPr>
          <p:cNvPr id="11" name="Прямоугольник 10"/>
          <p:cNvSpPr/>
          <p:nvPr/>
        </p:nvSpPr>
        <p:spPr>
          <a:xfrm>
            <a:off x="-1473201" y="3621909"/>
            <a:ext cx="1282700" cy="288000"/>
          </a:xfrm>
          <a:prstGeom prst="rect">
            <a:avLst/>
          </a:prstGeom>
          <a:solidFill>
            <a:srgbClr val="04092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/>
          </a:p>
        </p:txBody>
      </p:sp>
      <p:sp>
        <p:nvSpPr>
          <p:cNvPr id="12" name="Прямоугольник 11"/>
          <p:cNvSpPr/>
          <p:nvPr/>
        </p:nvSpPr>
        <p:spPr>
          <a:xfrm>
            <a:off x="-1473201" y="4113259"/>
            <a:ext cx="1282700" cy="288000"/>
          </a:xfrm>
          <a:prstGeom prst="rect">
            <a:avLst/>
          </a:prstGeom>
          <a:solidFill>
            <a:srgbClr val="243057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/>
          </a:p>
        </p:txBody>
      </p:sp>
      <p:sp>
        <p:nvSpPr>
          <p:cNvPr id="13" name="Прямоугольник 12"/>
          <p:cNvSpPr/>
          <p:nvPr/>
        </p:nvSpPr>
        <p:spPr>
          <a:xfrm>
            <a:off x="-1473201" y="4604608"/>
            <a:ext cx="1282700" cy="288000"/>
          </a:xfrm>
          <a:prstGeom prst="rect">
            <a:avLst/>
          </a:prstGeom>
          <a:solidFill>
            <a:srgbClr val="8B91A9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/>
          </a:p>
        </p:txBody>
      </p:sp>
      <p:sp>
        <p:nvSpPr>
          <p:cNvPr id="14" name="Прямоугольник 13"/>
          <p:cNvSpPr/>
          <p:nvPr/>
        </p:nvSpPr>
        <p:spPr>
          <a:xfrm>
            <a:off x="-1473201" y="5095957"/>
            <a:ext cx="1282700" cy="288000"/>
          </a:xfrm>
          <a:prstGeom prst="rect">
            <a:avLst/>
          </a:prstGeom>
          <a:solidFill>
            <a:srgbClr val="F1F5FA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ot="0" spcFirstLastPara="0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ru-RU" sz="240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id="{03BFCA92-6E5B-4E55-B6B3-5C09ADC57E0A}"/>
              </a:ext>
            </a:extLst>
          </p:cNvPr>
          <p:cNvSpPr/>
          <p:nvPr/>
        </p:nvSpPr>
        <p:spPr>
          <a:xfrm>
            <a:off x="595745" y="2545785"/>
            <a:ext cx="106384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1"/>
                </a:solidFill>
                <a:latin typeface="+mj-lt"/>
              </a:rPr>
              <a:t>Практика аудита устойчивого развития в России и мире </a:t>
            </a:r>
            <a:endParaRPr lang="ru-RU" sz="2400" b="1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DBADF5B0-0ADD-47FE-B985-486ADD18C463}"/>
              </a:ext>
            </a:extLst>
          </p:cNvPr>
          <p:cNvSpPr/>
          <p:nvPr/>
        </p:nvSpPr>
        <p:spPr>
          <a:xfrm>
            <a:off x="595745" y="4674978"/>
            <a:ext cx="1063840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Директор департамента аудита экономического развития</a:t>
            </a:r>
          </a:p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Счетной палаты Российской Федерации</a:t>
            </a:r>
          </a:p>
          <a:p>
            <a:r>
              <a:rPr lang="ru-RU" sz="2400" b="1" dirty="0">
                <a:solidFill>
                  <a:schemeClr val="bg1"/>
                </a:solidFill>
                <a:latin typeface="+mj-lt"/>
              </a:rPr>
              <a:t>Косьяненко А.В.</a:t>
            </a:r>
          </a:p>
        </p:txBody>
      </p:sp>
    </p:spTree>
    <p:extLst>
      <p:ext uri="{BB962C8B-B14F-4D97-AF65-F5344CB8AC3E}">
        <p14:creationId xmlns:p14="http://schemas.microsoft.com/office/powerpoint/2010/main" val="174865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10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3609" y="2764653"/>
            <a:ext cx="10756634" cy="433965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Цели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2000" dirty="0"/>
              <a:t>оценить </a:t>
            </a:r>
            <a:r>
              <a:rPr lang="ru-RU" sz="2000" b="1" dirty="0">
                <a:solidFill>
                  <a:srgbClr val="FF0000"/>
                </a:solidFill>
              </a:rPr>
              <a:t>степень интеграции </a:t>
            </a:r>
            <a:r>
              <a:rPr lang="ru-RU" sz="2000" dirty="0"/>
              <a:t>Повестки устойчивого развития в национальный контекст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2000" dirty="0"/>
              <a:t>проанализировать </a:t>
            </a:r>
            <a:r>
              <a:rPr lang="ru-RU" sz="2000" b="1" dirty="0">
                <a:solidFill>
                  <a:srgbClr val="FF0000"/>
                </a:solidFill>
              </a:rPr>
              <a:t>обеспеченность внедрения </a:t>
            </a:r>
            <a:r>
              <a:rPr lang="ru-RU" sz="2000" dirty="0"/>
              <a:t>Повестки устойчивого развития необходимыми ресурсами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2000" dirty="0"/>
              <a:t>оценить подготовленность </a:t>
            </a:r>
            <a:r>
              <a:rPr lang="ru-RU" sz="2000" b="1" dirty="0">
                <a:solidFill>
                  <a:srgbClr val="FF0000"/>
                </a:solidFill>
              </a:rPr>
              <a:t>системы мониторинга </a:t>
            </a:r>
            <a:r>
              <a:rPr lang="ru-RU" sz="2000" dirty="0"/>
              <a:t>реализации Повестки устойчивого развития в Российской Федерации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8C91C9-ADC6-456F-B08A-8F7556981DCF}"/>
              </a:ext>
            </a:extLst>
          </p:cNvPr>
          <p:cNvSpPr txBox="1"/>
          <p:nvPr/>
        </p:nvSpPr>
        <p:spPr>
          <a:xfrm>
            <a:off x="603609" y="1542906"/>
            <a:ext cx="9469433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rgbClr val="3347F2"/>
                </a:solidFill>
              </a:rPr>
              <a:t>Экспертно-аналитическое мероприятие </a:t>
            </a:r>
          </a:p>
          <a:p>
            <a:pPr marR="0" lvl="0" fontAlgn="auto"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2000" b="1" dirty="0">
                <a:solidFill>
                  <a:srgbClr val="3347F2"/>
                </a:solidFill>
              </a:rPr>
              <a:t>«Анализ готовности системы государственного управления по внедрению повестки устойчивого развития»</a:t>
            </a:r>
          </a:p>
        </p:txBody>
      </p:sp>
      <p:pic>
        <p:nvPicPr>
          <p:cNvPr id="1026" name="Picture 2" descr="https://images.vector-images.com/104/accounts_chamber_emb_2014_n2461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2556" y="539496"/>
            <a:ext cx="1582244" cy="1812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6C710D9-2661-41AC-9EC1-C69BBF986063}"/>
              </a:ext>
            </a:extLst>
          </p:cNvPr>
          <p:cNvSpPr txBox="1"/>
          <p:nvPr/>
        </p:nvSpPr>
        <p:spPr>
          <a:xfrm>
            <a:off x="594227" y="391828"/>
            <a:ext cx="10352214" cy="6680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2800" b="1" dirty="0">
                <a:solidFill>
                  <a:srgbClr val="030829"/>
                </a:solidFill>
                <a:latin typeface="+mj-lt"/>
              </a:rPr>
              <a:t>ОПЫТ СЧЕТНОЙ ПАЛАТЫ РФ</a:t>
            </a:r>
            <a:endParaRPr lang="en-US" sz="2800" b="1" dirty="0">
              <a:solidFill>
                <a:srgbClr val="0308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051472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11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8483" y="1654296"/>
            <a:ext cx="10756634" cy="98488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Направления аудита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grpSp>
        <p:nvGrpSpPr>
          <p:cNvPr id="23" name="Группа 22"/>
          <p:cNvGrpSpPr/>
          <p:nvPr/>
        </p:nvGrpSpPr>
        <p:grpSpPr>
          <a:xfrm>
            <a:off x="1418336" y="2639181"/>
            <a:ext cx="9470460" cy="3302248"/>
            <a:chOff x="223495" y="-5482"/>
            <a:chExt cx="5789955" cy="1893455"/>
          </a:xfrm>
        </p:grpSpPr>
        <p:grpSp>
          <p:nvGrpSpPr>
            <p:cNvPr id="24" name="Группа 23"/>
            <p:cNvGrpSpPr/>
            <p:nvPr/>
          </p:nvGrpSpPr>
          <p:grpSpPr>
            <a:xfrm>
              <a:off x="223495" y="-5482"/>
              <a:ext cx="5789955" cy="1893455"/>
              <a:chOff x="228746" y="-6325"/>
              <a:chExt cx="5791401" cy="2184672"/>
            </a:xfrm>
          </p:grpSpPr>
          <p:sp>
            <p:nvSpPr>
              <p:cNvPr id="31" name="Прямоугольник с двумя вырезанными противолежащими углами 78"/>
              <p:cNvSpPr/>
              <p:nvPr/>
            </p:nvSpPr>
            <p:spPr>
              <a:xfrm>
                <a:off x="1049483" y="0"/>
                <a:ext cx="4970664" cy="311150"/>
              </a:xfrm>
              <a:prstGeom prst="snip2DiagRect">
                <a:avLst/>
              </a:prstGeom>
              <a:noFill/>
              <a:ln>
                <a:solidFill>
                  <a:srgbClr val="9D82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solidFill>
                      <a:schemeClr val="tx1"/>
                    </a:solidFill>
                    <a:effectLst/>
                    <a:latin typeface="TT Jenevers" panose="02000505070000020003" pitchFamily="2" charset="-52"/>
                    <a:ea typeface="Times New Roman" panose="02020603050405020304" pitchFamily="18" charset="0"/>
                  </a:rPr>
                  <a:t>       </a:t>
                </a:r>
                <a:r>
                  <a:rPr lang="ru-RU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нормативно-правовое регулирование</a:t>
                </a:r>
              </a:p>
            </p:txBody>
          </p:sp>
          <p:sp>
            <p:nvSpPr>
              <p:cNvPr id="32" name="Прямоугольник с двумя вырезанными противолежащими углами 77"/>
              <p:cNvSpPr/>
              <p:nvPr/>
            </p:nvSpPr>
            <p:spPr>
              <a:xfrm>
                <a:off x="228746" y="-6325"/>
                <a:ext cx="815541" cy="317474"/>
              </a:xfrm>
              <a:prstGeom prst="snip2DiagRect">
                <a:avLst/>
              </a:prstGeom>
              <a:solidFill>
                <a:srgbClr val="3347F2">
                  <a:alpha val="35000"/>
                </a:srgbClr>
              </a:solidFill>
              <a:ln w="3175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>
                  <a:spcAft>
                    <a:spcPts val="0"/>
                  </a:spcAft>
                </a:pPr>
                <a:r>
                  <a:rPr lang="ru-RU" b="1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1</a:t>
                </a:r>
                <a:endParaRPr lang="ru-RU">
                  <a:solidFill>
                    <a:schemeClr val="tx1"/>
                  </a:solidFill>
                  <a:effectLst/>
                  <a:ea typeface="Times New Roman" panose="02020603050405020304" pitchFamily="18" charset="0"/>
                </a:endParaRPr>
              </a:p>
            </p:txBody>
          </p:sp>
          <p:sp>
            <p:nvSpPr>
              <p:cNvPr id="33" name="Прямоугольник с двумя вырезанными противолежащими углами 79"/>
              <p:cNvSpPr/>
              <p:nvPr/>
            </p:nvSpPr>
            <p:spPr>
              <a:xfrm>
                <a:off x="1049481" y="310937"/>
                <a:ext cx="4970665" cy="311150"/>
              </a:xfrm>
              <a:prstGeom prst="snip2DiagRect">
                <a:avLst/>
              </a:prstGeom>
              <a:noFill/>
              <a:ln>
                <a:solidFill>
                  <a:srgbClr val="9D82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dirty="0">
                    <a:solidFill>
                      <a:schemeClr val="tx1"/>
                    </a:solidFill>
                    <a:effectLst/>
                    <a:latin typeface="TT Jenevers" panose="02000505070000020003" pitchFamily="2" charset="-52"/>
                    <a:ea typeface="Times New Roman" panose="02020603050405020304" pitchFamily="18" charset="0"/>
                  </a:rPr>
                  <a:t>       </a:t>
                </a:r>
                <a:r>
                  <a:rPr lang="ru-RU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система стратегического планирования</a:t>
                </a:r>
              </a:p>
            </p:txBody>
          </p:sp>
          <p:sp>
            <p:nvSpPr>
              <p:cNvPr id="34" name="Прямоугольник с двумя вырезанными противолежащими углами 81"/>
              <p:cNvSpPr/>
              <p:nvPr/>
            </p:nvSpPr>
            <p:spPr>
              <a:xfrm>
                <a:off x="1044287" y="621874"/>
                <a:ext cx="4975860" cy="311150"/>
              </a:xfrm>
              <a:prstGeom prst="snip2DiagRect">
                <a:avLst/>
              </a:prstGeom>
              <a:noFill/>
              <a:ln>
                <a:solidFill>
                  <a:srgbClr val="9D82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ru-RU" dirty="0">
                    <a:solidFill>
                      <a:schemeClr val="tx1"/>
                    </a:solidFill>
                    <a:effectLst/>
                    <a:ea typeface="Times New Roman" panose="02020603050405020304" pitchFamily="18" charset="0"/>
                  </a:rPr>
                  <a:t>       институциональная организация и межведомственное взаимодействие</a:t>
                </a:r>
              </a:p>
            </p:txBody>
          </p:sp>
          <p:sp>
            <p:nvSpPr>
              <p:cNvPr id="35" name="Прямоугольник с двумя вырезанными противолежащими углами 83"/>
              <p:cNvSpPr/>
              <p:nvPr/>
            </p:nvSpPr>
            <p:spPr>
              <a:xfrm>
                <a:off x="1049481" y="933601"/>
                <a:ext cx="4970665" cy="311150"/>
              </a:xfrm>
              <a:prstGeom prst="snip2DiagRect">
                <a:avLst/>
              </a:prstGeom>
              <a:noFill/>
              <a:ln>
                <a:solidFill>
                  <a:srgbClr val="9D82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just">
                  <a:spcAft>
                    <a:spcPts val="0"/>
                  </a:spcAft>
                </a:pPr>
                <a:r>
                  <a:rPr lang="ru-RU" dirty="0">
                    <a:solidFill>
                      <a:schemeClr val="tx1"/>
                    </a:solidFill>
                    <a:effectLst/>
                    <a:latin typeface="TT Jenevers" panose="02000505070000020003" pitchFamily="2" charset="-52"/>
                    <a:ea typeface="Times New Roman" panose="02020603050405020304" pitchFamily="18" charset="0"/>
                  </a:rPr>
                  <a:t>       </a:t>
                </a:r>
              </a:p>
            </p:txBody>
          </p:sp>
          <p:sp>
            <p:nvSpPr>
              <p:cNvPr id="36" name="Прямоугольник с двумя вырезанными противолежащими углами 85"/>
              <p:cNvSpPr/>
              <p:nvPr/>
            </p:nvSpPr>
            <p:spPr>
              <a:xfrm>
                <a:off x="1049481" y="1244538"/>
                <a:ext cx="4970666" cy="311150"/>
              </a:xfrm>
              <a:prstGeom prst="snip2DiagRect">
                <a:avLst/>
              </a:prstGeom>
              <a:noFill/>
              <a:ln>
                <a:solidFill>
                  <a:srgbClr val="9D82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  <a:effectLst/>
                    <a:latin typeface="TT Jenevers" panose="02000505070000020003" pitchFamily="2" charset="-52"/>
                    <a:ea typeface="Times New Roman" panose="02020603050405020304" pitchFamily="18" charset="0"/>
                  </a:rPr>
                  <a:t>       </a:t>
                </a:r>
                <a:r>
                  <a:rPr lang="ru-RU" dirty="0">
                    <a:solidFill>
                      <a:schemeClr val="tx1"/>
                    </a:solidFill>
                    <a:ea typeface="Times New Roman" panose="02020603050405020304" pitchFamily="18" charset="0"/>
                  </a:rPr>
                  <a:t>ресурсное и методологическое обеспечение</a:t>
                </a:r>
              </a:p>
            </p:txBody>
          </p:sp>
          <p:sp>
            <p:nvSpPr>
              <p:cNvPr id="37" name="Прямоугольник с двумя вырезанными противолежащими углами 87"/>
              <p:cNvSpPr/>
              <p:nvPr/>
            </p:nvSpPr>
            <p:spPr>
              <a:xfrm>
                <a:off x="1049482" y="1555475"/>
                <a:ext cx="4970665" cy="311150"/>
              </a:xfrm>
              <a:prstGeom prst="snip2DiagRect">
                <a:avLst/>
              </a:prstGeom>
              <a:noFill/>
              <a:ln>
                <a:solidFill>
                  <a:srgbClr val="9D82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  <a:latin typeface="TT Jenevers" panose="02000505070000020003" pitchFamily="2" charset="-52"/>
                  </a:rPr>
                  <a:t>       </a:t>
                </a:r>
                <a:r>
                  <a:rPr lang="ru-RU" dirty="0">
                    <a:solidFill>
                      <a:schemeClr val="tx1"/>
                    </a:solidFill>
                  </a:rPr>
                  <a:t>организация мониторинга</a:t>
                </a:r>
              </a:p>
            </p:txBody>
          </p:sp>
          <p:sp>
            <p:nvSpPr>
              <p:cNvPr id="38" name="Прямоугольник с двумя вырезанными противолежащими углами 89"/>
              <p:cNvSpPr/>
              <p:nvPr/>
            </p:nvSpPr>
            <p:spPr>
              <a:xfrm>
                <a:off x="1044287" y="1867198"/>
                <a:ext cx="4975860" cy="311149"/>
              </a:xfrm>
              <a:prstGeom prst="snip2DiagRect">
                <a:avLst/>
              </a:prstGeom>
              <a:noFill/>
              <a:ln>
                <a:solidFill>
                  <a:srgbClr val="9D82E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0" tIns="0" rIns="0" bIns="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ru-RU" dirty="0">
                    <a:solidFill>
                      <a:schemeClr val="tx1"/>
                    </a:solidFill>
                    <a:latin typeface="TT Jenevers" panose="02000505070000020003" pitchFamily="2" charset="-52"/>
                  </a:rPr>
                  <a:t>       </a:t>
                </a:r>
                <a:r>
                  <a:rPr lang="ru-RU" dirty="0">
                    <a:solidFill>
                      <a:schemeClr val="tx1"/>
                    </a:solidFill>
                  </a:rPr>
                  <a:t>обеспечение открытости, подотчетности и гласности</a:t>
                </a:r>
              </a:p>
            </p:txBody>
          </p:sp>
        </p:grpSp>
        <p:sp>
          <p:nvSpPr>
            <p:cNvPr id="25" name="Прямоугольник с двумя вырезанными противолежащими углами 99"/>
            <p:cNvSpPr/>
            <p:nvPr/>
          </p:nvSpPr>
          <p:spPr>
            <a:xfrm>
              <a:off x="228561" y="259484"/>
              <a:ext cx="814859" cy="275359"/>
            </a:xfrm>
            <a:prstGeom prst="snip2DiagRect">
              <a:avLst/>
            </a:prstGeom>
            <a:solidFill>
              <a:srgbClr val="3347F2">
                <a:alpha val="35000"/>
              </a:srgb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2</a:t>
              </a:r>
              <a:endParaRPr lang="ru-RU"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6" name="Прямоугольник с двумя вырезанными противолежащими углами 100"/>
            <p:cNvSpPr/>
            <p:nvPr/>
          </p:nvSpPr>
          <p:spPr>
            <a:xfrm>
              <a:off x="228561" y="524453"/>
              <a:ext cx="814859" cy="275359"/>
            </a:xfrm>
            <a:prstGeom prst="snip2DiagRect">
              <a:avLst/>
            </a:prstGeom>
            <a:solidFill>
              <a:srgbClr val="3347F2">
                <a:alpha val="35000"/>
              </a:srgb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3</a:t>
              </a:r>
              <a:endParaRPr lang="ru-RU"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7" name="Прямоугольник с двумя вырезанными противолежащими углами 101"/>
            <p:cNvSpPr/>
            <p:nvPr/>
          </p:nvSpPr>
          <p:spPr>
            <a:xfrm>
              <a:off x="228561" y="799812"/>
              <a:ext cx="814859" cy="275359"/>
            </a:xfrm>
            <a:prstGeom prst="snip2DiagRect">
              <a:avLst/>
            </a:prstGeom>
            <a:solidFill>
              <a:srgbClr val="3347F2">
                <a:alpha val="35000"/>
              </a:srgb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4</a:t>
              </a:r>
              <a:endParaRPr lang="ru-RU"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8" name="Прямоугольник с двумя вырезанными противолежащими углами 102"/>
            <p:cNvSpPr/>
            <p:nvPr/>
          </p:nvSpPr>
          <p:spPr>
            <a:xfrm>
              <a:off x="228561" y="1064780"/>
              <a:ext cx="814859" cy="275359"/>
            </a:xfrm>
            <a:prstGeom prst="snip2DiagRect">
              <a:avLst/>
            </a:prstGeom>
            <a:solidFill>
              <a:srgbClr val="3347F2">
                <a:alpha val="35000"/>
              </a:srgb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5</a:t>
              </a:r>
              <a:endParaRPr lang="ru-RU"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29" name="Прямоугольник с двумя вырезанными противолежащими углами 103"/>
            <p:cNvSpPr/>
            <p:nvPr/>
          </p:nvSpPr>
          <p:spPr>
            <a:xfrm>
              <a:off x="233756" y="1334944"/>
              <a:ext cx="814859" cy="275359"/>
            </a:xfrm>
            <a:prstGeom prst="snip2DiagRect">
              <a:avLst/>
            </a:prstGeom>
            <a:solidFill>
              <a:srgbClr val="3347F2">
                <a:alpha val="35000"/>
              </a:srgb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6</a:t>
              </a:r>
              <a:endParaRPr lang="ru-RU"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</p:txBody>
        </p:sp>
        <p:sp>
          <p:nvSpPr>
            <p:cNvPr id="30" name="Прямоугольник с двумя вырезанными противолежащими углами 104"/>
            <p:cNvSpPr/>
            <p:nvPr/>
          </p:nvSpPr>
          <p:spPr>
            <a:xfrm>
              <a:off x="233756" y="1605107"/>
              <a:ext cx="814859" cy="275359"/>
            </a:xfrm>
            <a:prstGeom prst="snip2DiagRect">
              <a:avLst/>
            </a:prstGeom>
            <a:solidFill>
              <a:srgbClr val="3347F2">
                <a:alpha val="35000"/>
              </a:srgbClr>
            </a:solidFill>
            <a:ln w="317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spcAft>
                  <a:spcPts val="0"/>
                </a:spcAft>
              </a:pPr>
              <a:r>
                <a:rPr lang="ru-RU" b="1">
                  <a:solidFill>
                    <a:schemeClr val="tx1"/>
                  </a:solidFill>
                  <a:effectLst/>
                  <a:ea typeface="Times New Roman" panose="02020603050405020304" pitchFamily="18" charset="0"/>
                </a:rPr>
                <a:t>7</a:t>
              </a:r>
              <a:endParaRPr lang="ru-RU">
                <a:solidFill>
                  <a:schemeClr val="tx1"/>
                </a:solidFill>
                <a:effectLst/>
                <a:ea typeface="Times New Roman" panose="02020603050405020304" pitchFamily="18" charset="0"/>
              </a:endParaRPr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3058658" y="4145063"/>
            <a:ext cx="591801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dirty="0">
                <a:ea typeface="Times New Roman" panose="02020603050405020304" pitchFamily="18" charset="0"/>
              </a:rPr>
              <a:t>механизмы взаимодействия заинтересованных сторон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5B8C91C9-ADC6-456F-B08A-8F7556981DCF}"/>
              </a:ext>
            </a:extLst>
          </p:cNvPr>
          <p:cNvSpPr txBox="1"/>
          <p:nvPr/>
        </p:nvSpPr>
        <p:spPr>
          <a:xfrm>
            <a:off x="683122" y="539496"/>
            <a:ext cx="9469433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ЭКСПЕРТНО-АНАЛИТИЧЕСКОЕ МЕРОПРИЯТИЕ </a:t>
            </a:r>
          </a:p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«АНАЛИЗ ГОТОВНОСТИ СИСТЕМЫ ГОСУДАРСТВЕННОГО УПРАВЛЕНИЯ ПО ВНЕДРЕНИЮ ПОВЕСТКИ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1327276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72607" y="6467190"/>
            <a:ext cx="2743200" cy="365125"/>
          </a:xfrm>
        </p:spPr>
        <p:txBody>
          <a:bodyPr/>
          <a:lstStyle/>
          <a:p>
            <a:fld id="{3A3280F3-964D-0446-A13C-51129EE2564A}" type="slidenum">
              <a:rPr lang="ru-RU" smtClean="0"/>
              <a:t>12</a:t>
            </a:fld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C91C9-ADC6-456F-B08A-8F7556981DCF}"/>
              </a:ext>
            </a:extLst>
          </p:cNvPr>
          <p:cNvSpPr txBox="1"/>
          <p:nvPr/>
        </p:nvSpPr>
        <p:spPr>
          <a:xfrm>
            <a:off x="866408" y="418356"/>
            <a:ext cx="9469433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ЭКСПЕРТНО-АНАЛИТИЧЕСКОЕ МЕРОПРИЯТИЕ </a:t>
            </a:r>
          </a:p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«АНАЛИЗ ГОТОВНОСТИ СИСТЕМЫ ГОСУДАРСТВЕННОГО УПРАВЛЕНИЯ ПО ВНЕДРЕНИЮ ПОВЕСТКИ УСТОЙЧИВОГО РАЗВИТИЯ»</a:t>
            </a:r>
          </a:p>
        </p:txBody>
      </p: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3BDDCFC-A5C8-49BD-A312-42F9D751431B}"/>
              </a:ext>
            </a:extLst>
          </p:cNvPr>
          <p:cNvGrpSpPr/>
          <p:nvPr/>
        </p:nvGrpSpPr>
        <p:grpSpPr>
          <a:xfrm>
            <a:off x="866408" y="1440637"/>
            <a:ext cx="9663047" cy="4821620"/>
            <a:chOff x="866408" y="1343652"/>
            <a:chExt cx="10373089" cy="5417584"/>
          </a:xfrm>
        </p:grpSpPr>
        <p:pic>
          <p:nvPicPr>
            <p:cNvPr id="7" name="Рисунок 6">
              <a:extLst>
                <a:ext uri="{FF2B5EF4-FFF2-40B4-BE49-F238E27FC236}">
                  <a16:creationId xmlns:a16="http://schemas.microsoft.com/office/drawing/2014/main" id="{CB6F1DB4-257E-4E92-A0A0-BEDDD873D48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r="79415"/>
            <a:stretch/>
          </p:blipFill>
          <p:spPr>
            <a:xfrm>
              <a:off x="866408" y="1578129"/>
              <a:ext cx="1777372" cy="5183107"/>
            </a:xfrm>
            <a:prstGeom prst="rect">
              <a:avLst/>
            </a:prstGeom>
          </p:spPr>
        </p:pic>
        <p:sp>
          <p:nvSpPr>
            <p:cNvPr id="9" name="Скругленный прямоугольник 8">
              <a:extLst>
                <a:ext uri="{FF2B5EF4-FFF2-40B4-BE49-F238E27FC236}">
                  <a16:creationId xmlns:a16="http://schemas.microsoft.com/office/drawing/2014/main" id="{FEB56AD6-19AF-4EB8-A28D-879B1BE635AA}"/>
                </a:ext>
              </a:extLst>
            </p:cNvPr>
            <p:cNvSpPr/>
            <p:nvPr/>
          </p:nvSpPr>
          <p:spPr>
            <a:xfrm>
              <a:off x="2824478" y="1771731"/>
              <a:ext cx="8415019" cy="420869"/>
            </a:xfrm>
            <a:prstGeom prst="round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ea typeface="TT Jenevers Light" charset="0"/>
                  <a:cs typeface="TT Jenevers Light" charset="0"/>
                </a:rPr>
                <a:t>Рост численности населения</a:t>
              </a:r>
            </a:p>
          </p:txBody>
        </p:sp>
        <p:sp>
          <p:nvSpPr>
            <p:cNvPr id="10" name="Скругленный прямоугольник 9">
              <a:extLst>
                <a:ext uri="{FF2B5EF4-FFF2-40B4-BE49-F238E27FC236}">
                  <a16:creationId xmlns:a16="http://schemas.microsoft.com/office/drawing/2014/main" id="{F1FBEBB2-5D54-4D0F-8D71-B27A49B4ECE0}"/>
                </a:ext>
              </a:extLst>
            </p:cNvPr>
            <p:cNvSpPr/>
            <p:nvPr/>
          </p:nvSpPr>
          <p:spPr>
            <a:xfrm>
              <a:off x="2824478" y="2309193"/>
              <a:ext cx="8415019" cy="420869"/>
            </a:xfrm>
            <a:prstGeom prst="round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ea typeface="TT Jenevers Light" charset="0"/>
                  <a:cs typeface="TT Jenevers Light" charset="0"/>
                </a:rPr>
                <a:t>Рост продолжительности жизни</a:t>
              </a:r>
            </a:p>
          </p:txBody>
        </p:sp>
        <p:sp>
          <p:nvSpPr>
            <p:cNvPr id="11" name="Скругленный прямоугольник 10">
              <a:extLst>
                <a:ext uri="{FF2B5EF4-FFF2-40B4-BE49-F238E27FC236}">
                  <a16:creationId xmlns:a16="http://schemas.microsoft.com/office/drawing/2014/main" id="{C49D1835-D403-4E88-8C50-29199906D425}"/>
                </a:ext>
              </a:extLst>
            </p:cNvPr>
            <p:cNvSpPr/>
            <p:nvPr/>
          </p:nvSpPr>
          <p:spPr>
            <a:xfrm>
              <a:off x="2824478" y="2846651"/>
              <a:ext cx="8415019" cy="420869"/>
            </a:xfrm>
            <a:prstGeom prst="round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ea typeface="TT Jenevers Light" charset="0"/>
                  <a:cs typeface="TT Jenevers Light" charset="0"/>
                </a:rPr>
                <a:t>Рост доходов и пенсий</a:t>
              </a:r>
            </a:p>
          </p:txBody>
        </p:sp>
        <p:sp>
          <p:nvSpPr>
            <p:cNvPr id="12" name="Скругленный прямоугольник 11">
              <a:extLst>
                <a:ext uri="{FF2B5EF4-FFF2-40B4-BE49-F238E27FC236}">
                  <a16:creationId xmlns:a16="http://schemas.microsoft.com/office/drawing/2014/main" id="{348D3825-56DC-431D-9A9B-B8BE8A85D0F2}"/>
                </a:ext>
              </a:extLst>
            </p:cNvPr>
            <p:cNvSpPr/>
            <p:nvPr/>
          </p:nvSpPr>
          <p:spPr>
            <a:xfrm>
              <a:off x="2824478" y="3339924"/>
              <a:ext cx="8415019" cy="420869"/>
            </a:xfrm>
            <a:prstGeom prst="round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ea typeface="TT Jenevers Light" charset="0"/>
                  <a:cs typeface="TT Jenevers Light" charset="0"/>
                </a:rPr>
                <a:t>Снижение бедности</a:t>
              </a:r>
            </a:p>
          </p:txBody>
        </p:sp>
        <p:sp>
          <p:nvSpPr>
            <p:cNvPr id="13" name="Скругленный прямоугольник 12">
              <a:extLst>
                <a:ext uri="{FF2B5EF4-FFF2-40B4-BE49-F238E27FC236}">
                  <a16:creationId xmlns:a16="http://schemas.microsoft.com/office/drawing/2014/main" id="{B52A2F71-5BB8-4050-847D-27528F600451}"/>
                </a:ext>
              </a:extLst>
            </p:cNvPr>
            <p:cNvSpPr/>
            <p:nvPr/>
          </p:nvSpPr>
          <p:spPr>
            <a:xfrm>
              <a:off x="2824478" y="3823630"/>
              <a:ext cx="8415019" cy="420869"/>
            </a:xfrm>
            <a:prstGeom prst="round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ea typeface="TT Jenevers Light" charset="0"/>
                  <a:cs typeface="TT Jenevers Light" charset="0"/>
                </a:rPr>
                <a:t>Улучшение жилищных условий</a:t>
              </a:r>
            </a:p>
          </p:txBody>
        </p:sp>
        <p:sp>
          <p:nvSpPr>
            <p:cNvPr id="14" name="Скругленный прямоугольник 13">
              <a:extLst>
                <a:ext uri="{FF2B5EF4-FFF2-40B4-BE49-F238E27FC236}">
                  <a16:creationId xmlns:a16="http://schemas.microsoft.com/office/drawing/2014/main" id="{AFE3FEBC-BB85-4758-9F92-F5774C9D8474}"/>
                </a:ext>
              </a:extLst>
            </p:cNvPr>
            <p:cNvSpPr/>
            <p:nvPr/>
          </p:nvSpPr>
          <p:spPr>
            <a:xfrm>
              <a:off x="2824477" y="4364038"/>
              <a:ext cx="8415019" cy="420869"/>
            </a:xfrm>
            <a:prstGeom prst="round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ea typeface="TT Jenevers Light" charset="0"/>
                  <a:cs typeface="TT Jenevers Light" charset="0"/>
                </a:rPr>
                <a:t>Ускорение технологического развития</a:t>
              </a:r>
            </a:p>
          </p:txBody>
        </p:sp>
        <p:sp>
          <p:nvSpPr>
            <p:cNvPr id="15" name="Скругленный прямоугольник 14">
              <a:extLst>
                <a:ext uri="{FF2B5EF4-FFF2-40B4-BE49-F238E27FC236}">
                  <a16:creationId xmlns:a16="http://schemas.microsoft.com/office/drawing/2014/main" id="{AC7851A0-EF7D-4E8F-967F-2842436F7582}"/>
                </a:ext>
              </a:extLst>
            </p:cNvPr>
            <p:cNvSpPr/>
            <p:nvPr/>
          </p:nvSpPr>
          <p:spPr>
            <a:xfrm>
              <a:off x="2824477" y="4882720"/>
              <a:ext cx="8415019" cy="420869"/>
            </a:xfrm>
            <a:prstGeom prst="round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ea typeface="TT Jenevers Light" charset="0"/>
                  <a:cs typeface="TT Jenevers Light" charset="0"/>
                </a:rPr>
                <a:t>Цифровые технологии</a:t>
              </a:r>
            </a:p>
          </p:txBody>
        </p:sp>
        <p:sp>
          <p:nvSpPr>
            <p:cNvPr id="16" name="Скругленный прямоугольник 15">
              <a:extLst>
                <a:ext uri="{FF2B5EF4-FFF2-40B4-BE49-F238E27FC236}">
                  <a16:creationId xmlns:a16="http://schemas.microsoft.com/office/drawing/2014/main" id="{227339E6-2AEA-4BF6-AEAE-995F093CA538}"/>
                </a:ext>
              </a:extLst>
            </p:cNvPr>
            <p:cNvSpPr/>
            <p:nvPr/>
          </p:nvSpPr>
          <p:spPr>
            <a:xfrm>
              <a:off x="2824477" y="5424646"/>
              <a:ext cx="8415019" cy="420869"/>
            </a:xfrm>
            <a:prstGeom prst="round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ea typeface="TT Jenevers Light" charset="0"/>
                  <a:cs typeface="TT Jenevers Light" charset="0"/>
                </a:rPr>
                <a:t>Экономический рост</a:t>
              </a:r>
            </a:p>
          </p:txBody>
        </p:sp>
        <p:sp>
          <p:nvSpPr>
            <p:cNvPr id="17" name="Скругленный прямоугольник 16">
              <a:extLst>
                <a:ext uri="{FF2B5EF4-FFF2-40B4-BE49-F238E27FC236}">
                  <a16:creationId xmlns:a16="http://schemas.microsoft.com/office/drawing/2014/main" id="{B574679C-DC00-45EB-92F4-E96544194115}"/>
                </a:ext>
              </a:extLst>
            </p:cNvPr>
            <p:cNvSpPr/>
            <p:nvPr/>
          </p:nvSpPr>
          <p:spPr>
            <a:xfrm>
              <a:off x="2824477" y="6078181"/>
              <a:ext cx="8415019" cy="420869"/>
            </a:xfrm>
            <a:prstGeom prst="roundRect">
              <a:avLst/>
            </a:prstGeom>
            <a:noFill/>
            <a:ln w="635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>
              <a:spAutoFit/>
            </a:bodyPr>
            <a:lstStyle/>
            <a:p>
              <a:r>
                <a:rPr lang="ru-RU" sz="1600" dirty="0">
                  <a:solidFill>
                    <a:schemeClr val="tx1"/>
                  </a:solidFill>
                  <a:ea typeface="TT Jenevers Light" charset="0"/>
                  <a:cs typeface="TT Jenevers Light" charset="0"/>
                </a:rPr>
                <a:t>Развитие экспорта</a:t>
              </a:r>
            </a:p>
          </p:txBody>
        </p:sp>
        <p:sp>
          <p:nvSpPr>
            <p:cNvPr id="19" name="Прямоугольник 18">
              <a:extLst>
                <a:ext uri="{FF2B5EF4-FFF2-40B4-BE49-F238E27FC236}">
                  <a16:creationId xmlns:a16="http://schemas.microsoft.com/office/drawing/2014/main" id="{EAC58F15-02EE-4C0A-B273-32AAF93937BD}"/>
                </a:ext>
              </a:extLst>
            </p:cNvPr>
            <p:cNvSpPr/>
            <p:nvPr/>
          </p:nvSpPr>
          <p:spPr>
            <a:xfrm>
              <a:off x="1497633" y="1343652"/>
              <a:ext cx="885723" cy="414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ЦУР</a:t>
              </a:r>
            </a:p>
          </p:txBody>
        </p: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B0D70611-A540-48B5-9E53-24785330E344}"/>
                </a:ext>
              </a:extLst>
            </p:cNvPr>
            <p:cNvSpPr/>
            <p:nvPr/>
          </p:nvSpPr>
          <p:spPr>
            <a:xfrm>
              <a:off x="2848310" y="1343652"/>
              <a:ext cx="4016298" cy="4149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 err="1"/>
                <a:t>Наццели</a:t>
              </a:r>
              <a:r>
                <a:rPr lang="ru-RU" dirty="0"/>
                <a:t> Указа № 204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88EDF366-B173-4C45-A2CC-79D15EC1FE3E}"/>
              </a:ext>
            </a:extLst>
          </p:cNvPr>
          <p:cNvSpPr txBox="1"/>
          <p:nvPr/>
        </p:nvSpPr>
        <p:spPr>
          <a:xfrm>
            <a:off x="866408" y="6284627"/>
            <a:ext cx="96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Покрыто 7 из 17 ЦУР</a:t>
            </a:r>
          </a:p>
        </p:txBody>
      </p:sp>
    </p:spTree>
    <p:extLst>
      <p:ext uri="{BB962C8B-B14F-4D97-AF65-F5344CB8AC3E}">
        <p14:creationId xmlns:p14="http://schemas.microsoft.com/office/powerpoint/2010/main" val="6555454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72609" y="6453335"/>
            <a:ext cx="2743200" cy="365125"/>
          </a:xfrm>
        </p:spPr>
        <p:txBody>
          <a:bodyPr/>
          <a:lstStyle/>
          <a:p>
            <a:fld id="{3A3280F3-964D-0446-A13C-51129EE2564A}" type="slidenum">
              <a:rPr lang="ru-RU" smtClean="0"/>
              <a:t>13</a:t>
            </a:fld>
            <a:endParaRPr lang="ru-RU" dirty="0"/>
          </a:p>
        </p:txBody>
      </p: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708C0CC5-CBB5-4B5A-B987-4EDB8C2EE779}"/>
              </a:ext>
            </a:extLst>
          </p:cNvPr>
          <p:cNvGrpSpPr/>
          <p:nvPr/>
        </p:nvGrpSpPr>
        <p:grpSpPr>
          <a:xfrm>
            <a:off x="1127448" y="1583556"/>
            <a:ext cx="6104300" cy="4817684"/>
            <a:chOff x="1127448" y="1445006"/>
            <a:chExt cx="6104300" cy="4817684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27448" y="1890519"/>
              <a:ext cx="6104300" cy="4372171"/>
            </a:xfrm>
            <a:prstGeom prst="rect">
              <a:avLst/>
            </a:prstGeom>
          </p:spPr>
        </p:pic>
        <p:sp>
          <p:nvSpPr>
            <p:cNvPr id="8" name="Прямоугольник 7"/>
            <p:cNvSpPr/>
            <p:nvPr/>
          </p:nvSpPr>
          <p:spPr>
            <a:xfrm>
              <a:off x="1165125" y="1445006"/>
              <a:ext cx="8857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ЦУР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947757" y="1445006"/>
              <a:ext cx="40162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Обозначение нацпроекта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5B8C91C9-ADC6-456F-B08A-8F7556981DCF}"/>
              </a:ext>
            </a:extLst>
          </p:cNvPr>
          <p:cNvSpPr txBox="1"/>
          <p:nvPr/>
        </p:nvSpPr>
        <p:spPr>
          <a:xfrm>
            <a:off x="683122" y="374904"/>
            <a:ext cx="9469433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ЭКСПЕРТНО-АНАЛИТИЧЕСКОЕ МЕРОПРИЯТИЕ </a:t>
            </a:r>
          </a:p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«АНАЛИЗ ГОТОВНОСТИ СИСТЕМЫ ГОСУДАРСТВЕННОГО УПРАВЛЕНИЯ ПО ВНЕДРЕНИЮ ПОВЕСТКИ УСТОЙЧИВОГО РАЗВИТИЯ»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C43F056-E50B-4E84-B99F-E21E4F9340BE}"/>
              </a:ext>
            </a:extLst>
          </p:cNvPr>
          <p:cNvSpPr txBox="1"/>
          <p:nvPr/>
        </p:nvSpPr>
        <p:spPr>
          <a:xfrm>
            <a:off x="1129650" y="6284627"/>
            <a:ext cx="96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Покрыты все 17 ЦУР</a:t>
            </a:r>
          </a:p>
        </p:txBody>
      </p:sp>
    </p:spTree>
    <p:extLst>
      <p:ext uri="{BB962C8B-B14F-4D97-AF65-F5344CB8AC3E}">
        <p14:creationId xmlns:p14="http://schemas.microsoft.com/office/powerpoint/2010/main" val="9969362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72608" y="6453335"/>
            <a:ext cx="2743200" cy="365125"/>
          </a:xfrm>
        </p:spPr>
        <p:txBody>
          <a:bodyPr/>
          <a:lstStyle/>
          <a:p>
            <a:fld id="{3A3280F3-964D-0446-A13C-51129EE2564A}" type="slidenum">
              <a:rPr lang="ru-RU" smtClean="0"/>
              <a:t>14</a:t>
            </a:fld>
            <a:endParaRPr lang="ru-RU" dirty="0"/>
          </a:p>
        </p:txBody>
      </p:sp>
      <p:grpSp>
        <p:nvGrpSpPr>
          <p:cNvPr id="3" name="Группа 2">
            <a:extLst>
              <a:ext uri="{FF2B5EF4-FFF2-40B4-BE49-F238E27FC236}">
                <a16:creationId xmlns:a16="http://schemas.microsoft.com/office/drawing/2014/main" id="{C46C3A92-1977-4CA0-A473-78DC70AC0E3F}"/>
              </a:ext>
            </a:extLst>
          </p:cNvPr>
          <p:cNvGrpSpPr/>
          <p:nvPr/>
        </p:nvGrpSpPr>
        <p:grpSpPr>
          <a:xfrm>
            <a:off x="975999" y="1650468"/>
            <a:ext cx="10911642" cy="4702204"/>
            <a:chOff x="975999" y="1317950"/>
            <a:chExt cx="10911642" cy="4702204"/>
          </a:xfrm>
        </p:grpSpPr>
        <p:sp>
          <p:nvSpPr>
            <p:cNvPr id="8" name="Прямоугольник 7"/>
            <p:cNvSpPr/>
            <p:nvPr/>
          </p:nvSpPr>
          <p:spPr>
            <a:xfrm>
              <a:off x="975999" y="1317950"/>
              <a:ext cx="885723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ЦУР</a:t>
              </a:r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1724300" y="1317950"/>
              <a:ext cx="4016298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dirty="0"/>
                <a:t>Обозначение госпрограммы</a:t>
              </a:r>
            </a:p>
          </p:txBody>
        </p:sp>
        <p:pic>
          <p:nvPicPr>
            <p:cNvPr id="10" name="Рисунок 9"/>
            <p:cNvPicPr>
              <a:picLocks noChangeAspect="1"/>
            </p:cNvPicPr>
            <p:nvPr/>
          </p:nvPicPr>
          <p:blipFill rotWithShape="1">
            <a:blip r:embed="rId2"/>
            <a:srcRect t="9083"/>
            <a:stretch/>
          </p:blipFill>
          <p:spPr>
            <a:xfrm>
              <a:off x="1045224" y="1687282"/>
              <a:ext cx="10842417" cy="433287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5B8C91C9-ADC6-456F-B08A-8F7556981DCF}"/>
              </a:ext>
            </a:extLst>
          </p:cNvPr>
          <p:cNvSpPr txBox="1"/>
          <p:nvPr/>
        </p:nvSpPr>
        <p:spPr>
          <a:xfrm>
            <a:off x="683122" y="539496"/>
            <a:ext cx="9469433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ЭКСПЕРТНО-АНАЛИТИЧЕСКОЕ МЕРОПРИЯТИЕ </a:t>
            </a:r>
          </a:p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«АНАЛИЗ ГОТОВНОСТИ СИСТЕМЫ ГОСУДАРСТВЕННОГО УПРАВЛЕНИЯ ПО ВНЕДРЕНИЮ ПОВЕСТКИ УСТОЙЧИВОГО РАЗВИТИЯ»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B4401B2-837D-42C1-8032-2A5E0BF125B8}"/>
              </a:ext>
            </a:extLst>
          </p:cNvPr>
          <p:cNvSpPr txBox="1"/>
          <p:nvPr/>
        </p:nvSpPr>
        <p:spPr>
          <a:xfrm>
            <a:off x="1032668" y="6353902"/>
            <a:ext cx="96630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Покрыты все 17 ЦУР</a:t>
            </a:r>
          </a:p>
        </p:txBody>
      </p:sp>
    </p:spTree>
    <p:extLst>
      <p:ext uri="{BB962C8B-B14F-4D97-AF65-F5344CB8AC3E}">
        <p14:creationId xmlns:p14="http://schemas.microsoft.com/office/powerpoint/2010/main" val="3686562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9372608" y="6453335"/>
            <a:ext cx="2743200" cy="365125"/>
          </a:xfrm>
        </p:spPr>
        <p:txBody>
          <a:bodyPr/>
          <a:lstStyle/>
          <a:p>
            <a:fld id="{3A3280F3-964D-0446-A13C-51129EE2564A}" type="slidenum">
              <a:rPr lang="ru-RU" smtClean="0"/>
              <a:t>15</a:t>
            </a:fld>
            <a:endParaRPr lang="ru-RU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5B8C91C9-ADC6-456F-B08A-8F7556981DCF}"/>
              </a:ext>
            </a:extLst>
          </p:cNvPr>
          <p:cNvSpPr txBox="1"/>
          <p:nvPr/>
        </p:nvSpPr>
        <p:spPr>
          <a:xfrm>
            <a:off x="683122" y="539496"/>
            <a:ext cx="9469433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ЭКСПЕРТНО-АНАЛИТИЧЕСКОЕ МЕРОПРИЯТИЕ </a:t>
            </a:r>
          </a:p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«АНАЛИЗ ГОТОВНОСТИ СИСТЕМЫ ГОСУДАРСТВЕННОГО УПРАВЛЕНИЯ ПО ВНЕДРЕНИЮ ПОВЕСТКИ УСТОЙЧИВОГО РАЗВИТИЯ»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2DB0BE8-5FF7-48B0-8C7C-84ACA162413C}"/>
              </a:ext>
            </a:extLst>
          </p:cNvPr>
          <p:cNvSpPr txBox="1"/>
          <p:nvPr/>
        </p:nvSpPr>
        <p:spPr>
          <a:xfrm>
            <a:off x="683122" y="1831171"/>
            <a:ext cx="1143268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30829"/>
                </a:solidFill>
                <a:latin typeface="TT Jenevers" panose="02000505070000020003" pitchFamily="2" charset="0"/>
              </a:rPr>
              <a:t>Организация межведомственного взаимодействия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30829"/>
                </a:solidFill>
              </a:rPr>
              <a:t>Создана структура для координации усилий министерств и ведомств (рабочая/техническая группа)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30829"/>
                </a:solidFill>
              </a:rPr>
              <a:t>Не определены координирующий орган и ведущее министерство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30829"/>
                </a:solidFill>
              </a:rPr>
              <a:t>Не разработан механизм взаимодействия между министерствами и ведомствами/дорожная карта ЦУР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30829"/>
                </a:solidFill>
              </a:rPr>
              <a:t>ЦУР не закреплены за отраслевыми министерствами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030829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977B176-C79D-47AC-A964-844AEAE9B798}"/>
              </a:ext>
            </a:extLst>
          </p:cNvPr>
          <p:cNvSpPr txBox="1"/>
          <p:nvPr/>
        </p:nvSpPr>
        <p:spPr>
          <a:xfrm>
            <a:off x="683122" y="3461866"/>
            <a:ext cx="1143268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30829"/>
                </a:solidFill>
                <a:latin typeface="TT Jenevers" panose="02000505070000020003" pitchFamily="2" charset="0"/>
              </a:rPr>
              <a:t>Анализ вовлеченности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30829"/>
                </a:solidFill>
              </a:rPr>
              <a:t>Организована подготовка Добровольного национального обзора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30829"/>
                </a:solidFill>
              </a:rPr>
              <a:t>Не организован процесс реализации ЦУР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30829"/>
                </a:solidFill>
              </a:rPr>
              <a:t>Повышение осведомленности заинтересованных сторон осуществляется не полностью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87EA5D9-3D4C-4C29-9C4F-FB698CA59923}"/>
              </a:ext>
            </a:extLst>
          </p:cNvPr>
          <p:cNvSpPr txBox="1"/>
          <p:nvPr/>
        </p:nvSpPr>
        <p:spPr>
          <a:xfrm>
            <a:off x="683122" y="4898500"/>
            <a:ext cx="1143268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b="1" dirty="0">
                <a:solidFill>
                  <a:srgbClr val="030829"/>
                </a:solidFill>
                <a:latin typeface="TT Jenevers" panose="02000505070000020003" pitchFamily="2" charset="0"/>
              </a:rPr>
              <a:t>Анализ </a:t>
            </a:r>
            <a:r>
              <a:rPr lang="ru-RU" b="1" dirty="0">
                <a:solidFill>
                  <a:srgbClr val="030829"/>
                </a:solidFill>
                <a:latin typeface="TT Jenevers" panose="02000505070000020003" pitchFamily="2" charset="0"/>
              </a:rPr>
              <a:t>статистического наблюдения</a:t>
            </a:r>
            <a:endParaRPr lang="ru-RU" sz="1800" b="1" dirty="0">
              <a:solidFill>
                <a:srgbClr val="030829"/>
              </a:solidFill>
              <a:latin typeface="TT Jenevers" panose="02000505070000020003" pitchFamily="2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30829"/>
                </a:solidFill>
              </a:rPr>
              <a:t>Организован мониторинг глобальных показателей ЦУР на национальном уровне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30829"/>
                </a:solidFill>
              </a:rPr>
              <a:t>Национальный набор показателей реализации ЦУР разработан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rgbClr val="030829"/>
                </a:solidFill>
              </a:rPr>
              <a:t>Организовано участие в международном взаимодействии по вопросам актуализации глобального набора показателей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4355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>
                <a:latin typeface="TT Jenevers" panose="02000505070000020003" pitchFamily="2" charset="0"/>
              </a:rPr>
              <a:t>Статус глобальных показателей ЦУР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11491892" y="6505871"/>
            <a:ext cx="649941" cy="338278"/>
          </a:xfrm>
        </p:spPr>
        <p:txBody>
          <a:bodyPr/>
          <a:lstStyle/>
          <a:p>
            <a:fld id="{3A3280F3-964D-0446-A13C-51129EE2564A}" type="slidenum">
              <a:rPr lang="ru-RU" smtClean="0"/>
              <a:t>16</a:t>
            </a:fld>
            <a:endParaRPr lang="ru-RU" dirty="0"/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9104600"/>
              </p:ext>
            </p:extLst>
          </p:nvPr>
        </p:nvGraphicFramePr>
        <p:xfrm>
          <a:off x="911901" y="1367548"/>
          <a:ext cx="5173806" cy="3989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4855744" y="1801277"/>
            <a:ext cx="736034" cy="5539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T Jenevers" panose="02000505070000020003" pitchFamily="2" charset="-52"/>
                <a:ea typeface="+mn-ea"/>
                <a:cs typeface="Times New Roman" panose="02020603050405020304" pitchFamily="18" charset="0"/>
              </a:defRPr>
            </a:pPr>
            <a:fld id="{176900BB-6D49-46B9-9F68-0477EF097B3E}" type="PERCENTAGE">
              <a:rPr lang="ru-RU" smtClean="0">
                <a:solidFill>
                  <a:schemeClr val="bg1"/>
                </a:solidFill>
                <a:latin typeface="PT_Russia Text" charset="0"/>
                <a:ea typeface="PT_Russia Text" charset="0"/>
                <a:cs typeface="PT_Russia Text" charset="0"/>
              </a:rPr>
              <a:pPr algn="ctr">
                <a:defRPr sz="1800" b="1" i="0" u="none" strike="noStrike" kern="1200" baseline="0">
                  <a:solidFill>
                    <a:prstClr val="black"/>
                  </a:solidFill>
                  <a:latin typeface="TT Jenevers" panose="02000505070000020003" pitchFamily="2" charset="-52"/>
                  <a:ea typeface="+mn-ea"/>
                  <a:cs typeface="Times New Roman" panose="02020603050405020304" pitchFamily="18" charset="0"/>
                </a:defRPr>
              </a:pPr>
              <a:t>25%</a:t>
            </a:fld>
            <a:r>
              <a:rPr lang="ru-RU" dirty="0">
                <a:solidFill>
                  <a:schemeClr val="bg1"/>
                </a:solidFill>
                <a:latin typeface="PT_Russia Text" charset="0"/>
                <a:ea typeface="PT_Russia Text" charset="0"/>
                <a:cs typeface="PT_Russia Text" charset="0"/>
              </a:rPr>
              <a:t>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T Jenevers" panose="02000505070000020003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T_Russia Text" charset="0"/>
                <a:ea typeface="PT_Russia Text" charset="0"/>
                <a:cs typeface="PT_Russia Text" charset="0"/>
              </a:rPr>
              <a:t>(58)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226259" y="3579303"/>
            <a:ext cx="428002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T Jenevers" panose="02000505070000020003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T_Russia Text" charset="0"/>
                <a:ea typeface="PT_Russia Text" charset="0"/>
                <a:cs typeface="PT_Russia Text" charset="0"/>
              </a:rPr>
              <a:t>8%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T Jenevers" panose="02000505070000020003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T_Russia Text" charset="0"/>
                <a:ea typeface="PT_Russia Text" charset="0"/>
                <a:cs typeface="PT_Russia Text" charset="0"/>
              </a:rPr>
              <a:t>(19)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81753" y="1801277"/>
            <a:ext cx="488915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T Jenevers" panose="02000505070000020003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T_Russia Text" charset="0"/>
                <a:ea typeface="PT_Russia Text" charset="0"/>
                <a:cs typeface="PT_Russia Text" charset="0"/>
              </a:rPr>
              <a:t>43%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T Jenevers" panose="02000505070000020003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T_Russia Text" charset="0"/>
                <a:ea typeface="PT_Russia Text" charset="0"/>
                <a:cs typeface="PT_Russia Text" charset="0"/>
              </a:rPr>
              <a:t>(99)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855744" y="4599165"/>
            <a:ext cx="43299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T Jenevers" panose="02000505070000020003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T_Russia Text" charset="0"/>
                <a:ea typeface="PT_Russia Text" charset="0"/>
                <a:cs typeface="PT_Russia Text" charset="0"/>
              </a:rPr>
              <a:t>6% 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T Jenevers" panose="02000505070000020003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T_Russia Text" charset="0"/>
                <a:ea typeface="PT_Russia Text" charset="0"/>
                <a:cs typeface="PT_Russia Text" charset="0"/>
              </a:rPr>
              <a:t>(14)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T Jenevers" panose="02000505070000020003" pitchFamily="2" charset="-52"/>
                <a:ea typeface="+mn-ea"/>
                <a:cs typeface="Times New Roman" panose="02020603050405020304" pitchFamily="18" charset="0"/>
              </a:defRPr>
            </a:pPr>
            <a:endParaRPr lang="ru-RU" dirty="0">
              <a:solidFill>
                <a:schemeClr val="bg1"/>
              </a:solidFill>
              <a:latin typeface="PT_Russia Text" charset="0"/>
              <a:ea typeface="PT_Russia Text" charset="0"/>
              <a:cs typeface="PT_Russia Text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80795" y="5430162"/>
            <a:ext cx="436017" cy="553998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T Jenevers" panose="02000505070000020003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T_Russia Text" charset="0"/>
                <a:ea typeface="PT_Russia Text" charset="0"/>
                <a:cs typeface="PT_Russia Text" charset="0"/>
              </a:rPr>
              <a:t>18%</a:t>
            </a:r>
          </a:p>
          <a:p>
            <a:pPr algn="ctr">
              <a:defRPr sz="1800" b="1" i="0" u="none" strike="noStrike" kern="1200" baseline="0">
                <a:solidFill>
                  <a:prstClr val="black"/>
                </a:solidFill>
                <a:latin typeface="TT Jenevers" panose="02000505070000020003" pitchFamily="2" charset="-52"/>
                <a:ea typeface="+mn-ea"/>
                <a:cs typeface="Times New Roman" panose="02020603050405020304" pitchFamily="18" charset="0"/>
              </a:defRPr>
            </a:pPr>
            <a:r>
              <a:rPr lang="ru-RU" dirty="0">
                <a:solidFill>
                  <a:schemeClr val="bg1"/>
                </a:solidFill>
                <a:latin typeface="PT_Russia Text" charset="0"/>
                <a:ea typeface="PT_Russia Text" charset="0"/>
                <a:cs typeface="PT_Russia Text" charset="0"/>
              </a:rPr>
              <a:t>(42)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301888" y="1238779"/>
            <a:ext cx="446449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accent2"/>
              </a:buClr>
              <a:buSzPct val="250000"/>
            </a:pPr>
            <a:r>
              <a:rPr lang="ru-RU" dirty="0">
                <a:solidFill>
                  <a:schemeClr val="bg1"/>
                </a:solidFill>
              </a:rPr>
              <a:t>Не определен ответственный и/или не принято решение о методологии расчета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Включены в планы НИР на 2019-2021 годы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Являются глобальными и неактуальными для России</a:t>
            </a:r>
          </a:p>
          <a:p>
            <a:endParaRPr lang="ru-RU" dirty="0">
              <a:solidFill>
                <a:schemeClr val="bg1"/>
              </a:solidFill>
            </a:endParaRPr>
          </a:p>
          <a:p>
            <a:r>
              <a:rPr lang="ru-RU" dirty="0">
                <a:solidFill>
                  <a:schemeClr val="bg1"/>
                </a:solidFill>
              </a:rPr>
              <a:t>Относятся к уровню </a:t>
            </a:r>
            <a:r>
              <a:rPr lang="en-US" dirty="0">
                <a:solidFill>
                  <a:schemeClr val="bg1"/>
                </a:solidFill>
              </a:rPr>
              <a:t>III </a:t>
            </a:r>
            <a:r>
              <a:rPr lang="ru-RU" dirty="0">
                <a:solidFill>
                  <a:schemeClr val="bg1"/>
                </a:solidFill>
              </a:rPr>
              <a:t>или не переведены с уровня </a:t>
            </a:r>
            <a:r>
              <a:rPr lang="en-US" dirty="0">
                <a:solidFill>
                  <a:schemeClr val="bg1"/>
                </a:solidFill>
              </a:rPr>
              <a:t>III</a:t>
            </a:r>
            <a:r>
              <a:rPr lang="ru-RU" dirty="0">
                <a:solidFill>
                  <a:schemeClr val="bg1"/>
                </a:solidFill>
              </a:rPr>
              <a:t> в 2019 году</a:t>
            </a:r>
            <a:br>
              <a:rPr lang="ru-RU" dirty="0">
                <a:solidFill>
                  <a:schemeClr val="bg1"/>
                </a:solidFill>
              </a:rPr>
            </a:b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Включены в ФПСР или будут включены в ФПСР в 2020 году</a:t>
            </a:r>
          </a:p>
        </p:txBody>
      </p:sp>
      <p:sp>
        <p:nvSpPr>
          <p:cNvPr id="18" name="Овал 17"/>
          <p:cNvSpPr>
            <a:spLocks/>
          </p:cNvSpPr>
          <p:nvPr/>
        </p:nvSpPr>
        <p:spPr>
          <a:xfrm>
            <a:off x="7003022" y="1431556"/>
            <a:ext cx="180000" cy="18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>
            <a:spLocks/>
          </p:cNvSpPr>
          <p:nvPr/>
        </p:nvSpPr>
        <p:spPr>
          <a:xfrm>
            <a:off x="6997313" y="2146016"/>
            <a:ext cx="180000" cy="180000"/>
          </a:xfrm>
          <a:prstGeom prst="ellipse">
            <a:avLst/>
          </a:prstGeom>
          <a:solidFill>
            <a:srgbClr val="FFC0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>
            <a:spLocks/>
          </p:cNvSpPr>
          <p:nvPr/>
        </p:nvSpPr>
        <p:spPr>
          <a:xfrm>
            <a:off x="7003022" y="2809498"/>
            <a:ext cx="180000" cy="180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>
            <a:spLocks/>
          </p:cNvSpPr>
          <p:nvPr/>
        </p:nvSpPr>
        <p:spPr>
          <a:xfrm>
            <a:off x="7003022" y="3637608"/>
            <a:ext cx="180000" cy="180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>
            <a:spLocks/>
          </p:cNvSpPr>
          <p:nvPr/>
        </p:nvSpPr>
        <p:spPr>
          <a:xfrm>
            <a:off x="7004095" y="4449175"/>
            <a:ext cx="180000" cy="180000"/>
          </a:xfrm>
          <a:prstGeom prst="ellipse">
            <a:avLst/>
          </a:prstGeom>
          <a:solidFill>
            <a:srgbClr val="21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0196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17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683" y="2006180"/>
            <a:ext cx="11209710" cy="3576364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Предложения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Включить положения в документы стратегического планирования, предусмотреть разработку и утверждение долгосрочных комплексных национальных целей развития</a:t>
            </a: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Распределить сферы ответственности ФОИВ</a:t>
            </a: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Организовать межведомственное взаимодействие ФОИВ</a:t>
            </a: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Определить Минэкономразвития России ответственным</a:t>
            </a: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Разработать механизмы стимулирования ответственного ведения бизнеса</a:t>
            </a: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Создать единую информационную систему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CBD899-06E3-4325-899D-1C5C77635CA8}"/>
              </a:ext>
            </a:extLst>
          </p:cNvPr>
          <p:cNvSpPr txBox="1"/>
          <p:nvPr/>
        </p:nvSpPr>
        <p:spPr>
          <a:xfrm>
            <a:off x="683122" y="539496"/>
            <a:ext cx="9469433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ЭКСПЕРТНО-АНАЛИТИЧЕСКОЕ МЕРОПРИЯТИЕ </a:t>
            </a:r>
          </a:p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«АНАЛИЗ ГОТОВНОСТИ СИСТЕМЫ ГОСУДАРСТВЕННОГО УПРАВЛЕНИЯ ПО ВНЕДРЕНИЮ ПОВЕСТКИ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2897059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18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683" y="1936896"/>
            <a:ext cx="10756634" cy="3170099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hlinkClick r:id="rId3"/>
              </a:rPr>
              <a:t>Бюллетень</a:t>
            </a:r>
            <a:r>
              <a:rPr lang="ru-RU" sz="2000" dirty="0"/>
              <a:t> Счетной палаты, посвященный целям устойчивого развития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Добровольный национальной </a:t>
            </a:r>
            <a:r>
              <a:rPr lang="ru-RU" sz="2000" dirty="0">
                <a:hlinkClick r:id="rId4"/>
              </a:rPr>
              <a:t>обзор</a:t>
            </a:r>
            <a:r>
              <a:rPr lang="ru-RU" sz="2000" dirty="0"/>
              <a:t> о достижении ЦУР в России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hlinkClick r:id="rId5"/>
              </a:rPr>
              <a:t>Распоряжение</a:t>
            </a:r>
            <a:r>
              <a:rPr lang="ru-RU" sz="2000" dirty="0"/>
              <a:t> Правительства Российской Федерации от 18.11.2020 № 3024-р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hlinkClick r:id="rId5"/>
              </a:rPr>
              <a:t>Распоряжение</a:t>
            </a:r>
            <a:r>
              <a:rPr lang="ru-RU" sz="2000" dirty="0"/>
              <a:t> Правительства от 14.06.2021 №1912-р</a:t>
            </a:r>
          </a:p>
          <a:p>
            <a:r>
              <a:rPr lang="ru-RU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52A7291-5BF3-45D9-9AB7-9EB6284B5542}"/>
              </a:ext>
            </a:extLst>
          </p:cNvPr>
          <p:cNvSpPr txBox="1"/>
          <p:nvPr/>
        </p:nvSpPr>
        <p:spPr>
          <a:xfrm>
            <a:off x="683122" y="539496"/>
            <a:ext cx="9469433" cy="101566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ЭКСПЕРТНО-АНАЛИТИЧЕСКОЕ МЕРОПРИЯТИЕ </a:t>
            </a:r>
          </a:p>
          <a:p>
            <a:pPr marR="0" lvl="0" indent="0" fontAlgn="auto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>
                <a:solidFill>
                  <a:srgbClr val="030829"/>
                </a:solidFill>
                <a:latin typeface="+mj-lt"/>
              </a:rPr>
              <a:t>«АНАЛИЗ ГОТОВНОСТИ СИСТЕМЫ ГОСУДАРСТВЕННОГО УПРАВЛЕНИЯ ПО ВНЕДРЕНИЮ ПОВЕСТКИ УСТОЙЧИВОГО РАЗВИТИЯ»</a:t>
            </a:r>
          </a:p>
        </p:txBody>
      </p:sp>
    </p:spTree>
    <p:extLst>
      <p:ext uri="{BB962C8B-B14F-4D97-AF65-F5344CB8AC3E}">
        <p14:creationId xmlns:p14="http://schemas.microsoft.com/office/powerpoint/2010/main" val="2627646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19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94702" y="1186508"/>
            <a:ext cx="10756634" cy="501675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Ростовская область. </a:t>
            </a:r>
            <a:r>
              <a:rPr lang="ru-RU" sz="2000" dirty="0"/>
              <a:t>Статистический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hlinkClick r:id="rId3"/>
              </a:rPr>
              <a:t>сборник</a:t>
            </a:r>
            <a:r>
              <a:rPr lang="ru-RU" sz="2000" dirty="0"/>
              <a:t> «Ростовская область – движение к целям устойчивого развития»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Татарстан.</a:t>
            </a:r>
            <a:r>
              <a:rPr lang="ru-RU" sz="2000" dirty="0"/>
              <a:t>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Доклад</a:t>
            </a:r>
            <a:r>
              <a:rPr lang="ru-RU" sz="2000" dirty="0"/>
              <a:t> «Регионы Российской Федерации: Республика Татарстан — цели устойчивого развития»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  <a:hlinkClick r:id="rId4"/>
              </a:rPr>
              <a:t>Псков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2000" dirty="0"/>
              <a:t>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План</a:t>
            </a:r>
            <a:r>
              <a:rPr lang="ru-RU" sz="2000" dirty="0"/>
              <a:t> устойчивого развития Пскова 2030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solidFill>
                  <a:schemeClr val="accent5">
                    <a:lumMod val="75000"/>
                  </a:schemeClr>
                </a:solidFill>
                <a:hlinkClick r:id="rId5"/>
              </a:rPr>
              <a:t>Москва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.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Доклад</a:t>
            </a:r>
            <a:r>
              <a:rPr lang="ru-RU" sz="2000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ru-RU" sz="2000" dirty="0"/>
              <a:t>ОЭСР «Территориальный подход к целям в области устойчивого развития» </a:t>
            </a:r>
          </a:p>
          <a:p>
            <a:pPr marL="263525"/>
            <a:r>
              <a:rPr lang="ru-RU" sz="2000" dirty="0"/>
              <a:t>(</a:t>
            </a:r>
            <a:r>
              <a:rPr lang="en-US" sz="2000" dirty="0"/>
              <a:t>A Territorial Approach to the Sustainable Development Goals</a:t>
            </a:r>
            <a:r>
              <a:rPr lang="ru-RU" sz="2000" dirty="0"/>
              <a:t>, 2019)</a:t>
            </a:r>
          </a:p>
          <a:p>
            <a:pPr marL="263525"/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Москва.</a:t>
            </a:r>
            <a:r>
              <a:rPr lang="ru-RU" sz="2000" dirty="0"/>
              <a:t>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Сертификация</a:t>
            </a:r>
            <a:r>
              <a:rPr lang="ru-RU" sz="2000" dirty="0"/>
              <a:t> по стандарту ISO 37120-2018 «Устойчивые города и сообщества»</a:t>
            </a:r>
          </a:p>
          <a:p>
            <a:pPr marL="263525"/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Челябинская область.</a:t>
            </a:r>
            <a:r>
              <a:rPr lang="ru-RU" sz="2000" dirty="0"/>
              <a:t> </a:t>
            </a:r>
            <a:r>
              <a:rPr lang="ru-RU" sz="2000" u="sng" dirty="0">
                <a:solidFill>
                  <a:schemeClr val="accent5">
                    <a:lumMod val="75000"/>
                  </a:schemeClr>
                </a:solidFill>
              </a:rPr>
              <a:t>ЭАМ</a:t>
            </a:r>
            <a:r>
              <a:rPr lang="ru-RU" sz="2000" dirty="0"/>
              <a:t> «Анализ (оценка) текущей ситуации в Челябинской области по достижению целей в области устойчивого развития, принятых Генеральной Ассамблеей ООН»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F9265-13BE-5C41-A3AD-8AEE0EEA95A1}"/>
              </a:ext>
            </a:extLst>
          </p:cNvPr>
          <p:cNvSpPr txBox="1"/>
          <p:nvPr/>
        </p:nvSpPr>
        <p:spPr>
          <a:xfrm>
            <a:off x="717683" y="452974"/>
            <a:ext cx="10352214" cy="6680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2800" b="1" dirty="0">
                <a:solidFill>
                  <a:srgbClr val="030829"/>
                </a:solidFill>
                <a:latin typeface="+mj-lt"/>
              </a:rPr>
              <a:t>РЕГИОНАЛЬНЫЙ АСПЕКТ</a:t>
            </a:r>
            <a:endParaRPr lang="en-US" sz="2800" b="1" dirty="0">
              <a:solidFill>
                <a:srgbClr val="0308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597056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8614" y="802719"/>
            <a:ext cx="11425767" cy="572995"/>
          </a:xfrm>
        </p:spPr>
        <p:txBody>
          <a:bodyPr>
            <a:normAutofit fontScale="92500" lnSpcReduction="20000"/>
          </a:bodyPr>
          <a:lstStyle/>
          <a:p>
            <a:pPr marL="152396" indent="0">
              <a:buNone/>
            </a:pPr>
            <a:r>
              <a:rPr lang="ru-RU" b="1" dirty="0"/>
              <a:t>Ключевые тезисы по итогам взаимодействия с экспертами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2</a:t>
            </a:fld>
            <a:endParaRPr lang="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5036" y="243307"/>
            <a:ext cx="11425767" cy="470961"/>
          </a:xfrm>
        </p:spPr>
        <p:txBody>
          <a:bodyPr>
            <a:normAutofit/>
          </a:bodyPr>
          <a:lstStyle/>
          <a:p>
            <a:r>
              <a:rPr lang="ru-RU" sz="2600" b="1" dirty="0">
                <a:ea typeface="+mn-ea"/>
                <a:cs typeface="+mn-cs"/>
              </a:rPr>
              <a:t>Аудит устойчивого развития </a:t>
            </a:r>
          </a:p>
        </p:txBody>
      </p:sp>
      <p:pic>
        <p:nvPicPr>
          <p:cNvPr id="4098" name="Picture 2" descr="инновации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30" y="3392285"/>
            <a:ext cx="1163593" cy="11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217920" y="2774938"/>
            <a:ext cx="4726440" cy="2192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634" y="2720323"/>
            <a:ext cx="841738" cy="15108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9552" y="1627054"/>
            <a:ext cx="997617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Устойчивое развитие - уже не возможное будущее, а существующая реальность!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94650" y="2337970"/>
            <a:ext cx="3255507" cy="3366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Необходимое условие – люди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17413" y="4967818"/>
            <a:ext cx="33478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Главный драйвер – инновации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6463" y="4967818"/>
            <a:ext cx="36754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реализация – на местах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68188" y="5762718"/>
            <a:ext cx="10543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Государство должно четко обозначить свою позицию и сформировать план устойчивого развития!</a:t>
            </a:r>
          </a:p>
        </p:txBody>
      </p:sp>
    </p:spTree>
    <p:extLst>
      <p:ext uri="{BB962C8B-B14F-4D97-AF65-F5344CB8AC3E}">
        <p14:creationId xmlns:p14="http://schemas.microsoft.com/office/powerpoint/2010/main" val="2187033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20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710D9-2661-41AC-9EC1-C69BBF986063}"/>
              </a:ext>
            </a:extLst>
          </p:cNvPr>
          <p:cNvSpPr txBox="1"/>
          <p:nvPr/>
        </p:nvSpPr>
        <p:spPr>
          <a:xfrm>
            <a:off x="594227" y="391828"/>
            <a:ext cx="10352214" cy="73353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2800" b="1" dirty="0">
                <a:solidFill>
                  <a:srgbClr val="030829"/>
                </a:solidFill>
                <a:latin typeface="+mj-lt"/>
              </a:rPr>
              <a:t>РЕГИОНАЛЬНЫЙ АСПЕКТ</a:t>
            </a:r>
            <a:endParaRPr lang="en-US" sz="2800" b="1" dirty="0">
              <a:solidFill>
                <a:srgbClr val="030829"/>
              </a:solidFill>
              <a:latin typeface="+mj-lt"/>
            </a:endParaRPr>
          </a:p>
        </p:txBody>
      </p:sp>
      <p:pic>
        <p:nvPicPr>
          <p:cNvPr id="8" name="Рисунок 7"/>
          <p:cNvPicPr/>
          <p:nvPr/>
        </p:nvPicPr>
        <p:blipFill rotWithShape="1">
          <a:blip r:embed="rId3"/>
          <a:srcRect l="8059" t="7080" r="7502" b="7787"/>
          <a:stretch/>
        </p:blipFill>
        <p:spPr>
          <a:xfrm>
            <a:off x="594227" y="2440764"/>
            <a:ext cx="7150443" cy="382457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8138984" y="3370675"/>
            <a:ext cx="405301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ru-RU" sz="2000" b="1" dirty="0"/>
              <a:t>Гузель </a:t>
            </a:r>
            <a:r>
              <a:rPr lang="ru-RU" sz="2000" b="1" dirty="0" err="1"/>
              <a:t>Санжапова</a:t>
            </a:r>
            <a:endParaRPr lang="ru-RU" sz="2000" b="1" dirty="0"/>
          </a:p>
          <a:p>
            <a:pPr lvl="2"/>
            <a:endParaRPr lang="ru-RU" sz="2000" dirty="0"/>
          </a:p>
          <a:p>
            <a:pPr marL="0" lvl="2"/>
            <a:r>
              <a:rPr lang="ru-RU" sz="2000" dirty="0"/>
              <a:t>д. Малый </a:t>
            </a:r>
            <a:r>
              <a:rPr lang="ru-RU" sz="2000" dirty="0" err="1"/>
              <a:t>Турыш</a:t>
            </a:r>
            <a:r>
              <a:rPr lang="ru-RU" sz="2000" dirty="0"/>
              <a:t>, </a:t>
            </a:r>
          </a:p>
          <a:p>
            <a:pPr marL="0" lvl="2"/>
            <a:r>
              <a:rPr lang="ru-RU" sz="2000" dirty="0" err="1"/>
              <a:t>Красноуфимский</a:t>
            </a:r>
            <a:r>
              <a:rPr lang="ru-RU" sz="2000" dirty="0"/>
              <a:t> округ Свердловской области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36562" y="1634024"/>
            <a:ext cx="740471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2"/>
            <a:r>
              <a:rPr lang="ru-RU" sz="2000" b="1" dirty="0"/>
              <a:t>Стратегия развития Малого </a:t>
            </a:r>
            <a:r>
              <a:rPr lang="ru-RU" sz="2000" b="1" dirty="0" err="1"/>
              <a:t>Турыша</a:t>
            </a:r>
            <a:r>
              <a:rPr lang="ru-RU" sz="2000" b="1" dirty="0"/>
              <a:t> в контексте ЦУР</a:t>
            </a:r>
          </a:p>
          <a:p>
            <a:pPr lvl="2"/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8732457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21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EAF9265-13BE-5C41-A3AD-8AEE0EEA95A1}"/>
              </a:ext>
            </a:extLst>
          </p:cNvPr>
          <p:cNvSpPr txBox="1"/>
          <p:nvPr/>
        </p:nvSpPr>
        <p:spPr>
          <a:xfrm>
            <a:off x="717683" y="452974"/>
            <a:ext cx="10352214" cy="6680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2800" b="1" dirty="0">
                <a:solidFill>
                  <a:srgbClr val="030829"/>
                </a:solidFill>
                <a:latin typeface="+mj-lt"/>
              </a:rPr>
              <a:t>РЕГИОНАЛЬНЫЙ АСПЕКТ</a:t>
            </a:r>
            <a:endParaRPr lang="en-US" sz="2800" b="1" dirty="0">
              <a:solidFill>
                <a:srgbClr val="030829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14901" y="1424782"/>
            <a:ext cx="10454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2000" b="1" dirty="0">
                <a:solidFill>
                  <a:srgbClr val="3347F2"/>
                </a:solidFill>
              </a:rPr>
              <a:t>Семинар-совещании руководителей контрольно-счетных органов субъектов Российской Федерации, входящих в Центральный федеральный округ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14901" y="2436473"/>
            <a:ext cx="10874734" cy="2492990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Резюме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Достижение ЦУР в национальном контексте невозможно без участия регионов</a:t>
            </a: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Роль КСО - содействие органам власти в достижении поставленных стратегических целей, в том числе ЦУР</a:t>
            </a:r>
          </a:p>
          <a:p>
            <a:pPr marL="1257300" lvl="2" indent="-342900">
              <a:lnSpc>
                <a:spcPct val="12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Необходимо взаимодействие КСО и Счетной палаты РФ по аудиту ЦУР</a:t>
            </a:r>
          </a:p>
        </p:txBody>
      </p:sp>
    </p:spTree>
    <p:extLst>
      <p:ext uri="{BB962C8B-B14F-4D97-AF65-F5344CB8AC3E}">
        <p14:creationId xmlns:p14="http://schemas.microsoft.com/office/powerpoint/2010/main" val="38796871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278614" y="802719"/>
            <a:ext cx="11425767" cy="572995"/>
          </a:xfrm>
        </p:spPr>
        <p:txBody>
          <a:bodyPr>
            <a:normAutofit fontScale="92500" lnSpcReduction="20000"/>
          </a:bodyPr>
          <a:lstStyle/>
          <a:p>
            <a:pPr marL="152396" indent="0">
              <a:buNone/>
            </a:pPr>
            <a:r>
              <a:rPr lang="ru-RU" b="1" dirty="0"/>
              <a:t>Ключевые тезисы по итогам взаимодействия с экспертами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ru" smtClean="0"/>
              <a:pPr/>
              <a:t>22</a:t>
            </a:fld>
            <a:endParaRPr lang="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05036" y="243307"/>
            <a:ext cx="11425767" cy="470961"/>
          </a:xfrm>
        </p:spPr>
        <p:txBody>
          <a:bodyPr>
            <a:normAutofit/>
          </a:bodyPr>
          <a:lstStyle/>
          <a:p>
            <a:r>
              <a:rPr lang="ru-RU" sz="2600" b="1" dirty="0">
                <a:ea typeface="+mn-ea"/>
                <a:cs typeface="+mn-cs"/>
              </a:rPr>
              <a:t>Аудит устойчивого развития </a:t>
            </a:r>
          </a:p>
        </p:txBody>
      </p:sp>
      <p:pic>
        <p:nvPicPr>
          <p:cNvPr id="4098" name="Picture 2" descr="инновации png | PNGW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3530" y="3392285"/>
            <a:ext cx="1163593" cy="1163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grayscl/>
          </a:blip>
          <a:stretch>
            <a:fillRect/>
          </a:stretch>
        </p:blipFill>
        <p:spPr>
          <a:xfrm>
            <a:off x="6217920" y="2774938"/>
            <a:ext cx="4726440" cy="219288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43634" y="2720323"/>
            <a:ext cx="841738" cy="1510812"/>
          </a:xfrm>
          <a:prstGeom prst="rect">
            <a:avLst/>
          </a:prstGeom>
        </p:spPr>
      </p:pic>
      <p:sp>
        <p:nvSpPr>
          <p:cNvPr id="9" name="Прямоугольник 8"/>
          <p:cNvSpPr/>
          <p:nvPr/>
        </p:nvSpPr>
        <p:spPr>
          <a:xfrm>
            <a:off x="1129552" y="1627054"/>
            <a:ext cx="9976172" cy="42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200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Устойчивое развитие - уже не возможное будущее, а существующая реальность!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694650" y="2337970"/>
            <a:ext cx="3255507" cy="3366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Необходимое условие – люди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317413" y="4967818"/>
            <a:ext cx="334784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Главный драйвер – инновации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6836463" y="4967818"/>
            <a:ext cx="3675430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r>
              <a:rPr lang="ru-RU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Основная реализация – на местах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968188" y="5762718"/>
            <a:ext cx="105438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Государство должно четко обозначить свою позицию и сформировать план устойчивого развития!</a:t>
            </a:r>
          </a:p>
        </p:txBody>
      </p:sp>
    </p:spTree>
    <p:extLst>
      <p:ext uri="{BB962C8B-B14F-4D97-AF65-F5344CB8AC3E}">
        <p14:creationId xmlns:p14="http://schemas.microsoft.com/office/powerpoint/2010/main" val="35636147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23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7659BCA-B3E1-4603-8823-7B81F8E89605}"/>
              </a:ext>
            </a:extLst>
          </p:cNvPr>
          <p:cNvSpPr txBox="1"/>
          <p:nvPr/>
        </p:nvSpPr>
        <p:spPr>
          <a:xfrm>
            <a:off x="252783" y="4379573"/>
            <a:ext cx="116864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000" b="1" dirty="0">
                <a:solidFill>
                  <a:srgbClr val="04092A"/>
                </a:solidFill>
                <a:latin typeface="+mj-lt"/>
                <a:cs typeface="Arial" panose="020B0604020202020204" pitchFamily="34" charset="0"/>
              </a:rPr>
              <a:t>СПАСИБО ЗА ВНИМАНИЕ!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0AAB0FC-34B8-48FF-9AFC-FE96E9A4921B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079" t="9464" r="66559" b="11377"/>
          <a:stretch/>
        </p:blipFill>
        <p:spPr bwMode="auto">
          <a:xfrm>
            <a:off x="5014878" y="1655600"/>
            <a:ext cx="2162244" cy="23293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1655375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3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8186" y="1308343"/>
            <a:ext cx="10364845" cy="2862322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hlinkClick r:id="rId3"/>
              </a:rPr>
              <a:t>Резолюция</a:t>
            </a:r>
            <a:r>
              <a:rPr lang="ru-RU" sz="2000" dirty="0"/>
              <a:t> Генеральной Ассамблеи ООН A/RES/69/228 (19 декабря 2014 года)</a:t>
            </a:r>
          </a:p>
          <a:p>
            <a:r>
              <a:rPr lang="ru-RU" sz="2000" dirty="0"/>
              <a:t> 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«Преобразование нашего мира: </a:t>
            </a:r>
            <a:r>
              <a:rPr lang="ru-RU" sz="2000" dirty="0">
                <a:hlinkClick r:id="rId4"/>
              </a:rPr>
              <a:t>Повестка дня </a:t>
            </a:r>
            <a:r>
              <a:rPr lang="ru-RU" sz="2000" dirty="0"/>
              <a:t>в области устойчивого развития на период до 2030 года» (25 сентября 2015 г.)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b="1" dirty="0"/>
          </a:p>
          <a:p>
            <a:pPr marL="1714500" lvl="3" indent="-342900">
              <a:buFont typeface="Wingdings" panose="05000000000000000000" pitchFamily="2" charset="2"/>
              <a:buChar char="ü"/>
            </a:pPr>
            <a:r>
              <a:rPr lang="ru-RU" sz="2000" dirty="0"/>
              <a:t>Повестка включает 17 целей и 169 задач, которые охватывают социальные, экономические и экологические аспекты</a:t>
            </a:r>
          </a:p>
          <a:p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8AFD632-F5F4-47AE-B02E-84A041CF5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7694" y="4008526"/>
            <a:ext cx="4628833" cy="229098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F9265-13BE-5C41-A3AD-8AEE0EEA95A1}"/>
              </a:ext>
            </a:extLst>
          </p:cNvPr>
          <p:cNvSpPr txBox="1"/>
          <p:nvPr/>
        </p:nvSpPr>
        <p:spPr>
          <a:xfrm>
            <a:off x="633984" y="376044"/>
            <a:ext cx="10352214" cy="6680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2800" b="1" dirty="0">
                <a:solidFill>
                  <a:srgbClr val="030829"/>
                </a:solidFill>
                <a:latin typeface="+mj-lt"/>
              </a:rPr>
              <a:t>ГЛОБАЛЬНЫЙ АСПЕКТ</a:t>
            </a:r>
            <a:endParaRPr lang="en-US" sz="2800" b="1" dirty="0">
              <a:solidFill>
                <a:srgbClr val="030829"/>
              </a:solidFill>
              <a:latin typeface="+mj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33984" y="4288899"/>
            <a:ext cx="522732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XXII Конгресс</a:t>
            </a:r>
            <a:r>
              <a:rPr lang="en-US" sz="2000" dirty="0"/>
              <a:t> </a:t>
            </a:r>
            <a:r>
              <a:rPr lang="ru-RU" sz="2000" dirty="0"/>
              <a:t>ИНТОСАИ в Абу-Даби (2016 г.)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Стратегический </a:t>
            </a:r>
            <a:r>
              <a:rPr lang="ru-RU" sz="2000" dirty="0">
                <a:hlinkClick r:id="rId6"/>
              </a:rPr>
              <a:t>план</a:t>
            </a:r>
            <a:r>
              <a:rPr lang="ru-RU" sz="2000" dirty="0"/>
              <a:t> ИНТОСАИ на период 2017-2022 гг.</a:t>
            </a:r>
          </a:p>
        </p:txBody>
      </p:sp>
    </p:spTree>
    <p:extLst>
      <p:ext uri="{BB962C8B-B14F-4D97-AF65-F5344CB8AC3E}">
        <p14:creationId xmlns:p14="http://schemas.microsoft.com/office/powerpoint/2010/main" val="12952486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4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683" y="1881499"/>
            <a:ext cx="10756634" cy="2800767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XXIII </a:t>
            </a:r>
            <a:r>
              <a:rPr lang="ru-RU" sz="2000" dirty="0"/>
              <a:t>Конгресс ИНТОСАИ (2019 г.)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>
                <a:hlinkClick r:id="rId3"/>
              </a:rPr>
              <a:t>Московская декларация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2000" dirty="0"/>
              <a:t>Обеспечение независимого внешнего надзора за достижением </a:t>
            </a:r>
          </a:p>
          <a:p>
            <a:pPr lvl="2"/>
            <a:r>
              <a:rPr lang="ru-RU" sz="2000" dirty="0"/>
              <a:t>согласованных на национальном уровне целей, в том числе ЦУР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endParaRPr lang="ru-RU" dirty="0"/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E689131F-9B58-44D9-8F10-64D23A50AA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48800" y="1669118"/>
            <a:ext cx="2164272" cy="3225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EAF9265-13BE-5C41-A3AD-8AEE0EEA95A1}"/>
              </a:ext>
            </a:extLst>
          </p:cNvPr>
          <p:cNvSpPr txBox="1"/>
          <p:nvPr/>
        </p:nvSpPr>
        <p:spPr>
          <a:xfrm>
            <a:off x="633984" y="376044"/>
            <a:ext cx="10352214" cy="6680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2800" b="1" dirty="0">
                <a:solidFill>
                  <a:srgbClr val="030829"/>
                </a:solidFill>
                <a:latin typeface="+mj-lt"/>
              </a:rPr>
              <a:t>ГЛОБАЛЬНЫЙ АСПЕКТ</a:t>
            </a:r>
            <a:endParaRPr lang="en-US" sz="2800" b="1" dirty="0">
              <a:solidFill>
                <a:srgbClr val="0308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120665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5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17683" y="1238644"/>
            <a:ext cx="9432157" cy="1908215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ru-RU" sz="2000" b="1" dirty="0"/>
              <a:t>Рабочая группа ИНТОСАИ </a:t>
            </a:r>
            <a:r>
              <a:rPr lang="ru-RU" sz="2000" dirty="0"/>
              <a:t>по ЦУР и ключевым показателям устойчивого развития </a:t>
            </a:r>
            <a:r>
              <a:rPr lang="ru-RU" sz="2000" dirty="0">
                <a:hlinkClick r:id="rId3"/>
              </a:rPr>
              <a:t>(</a:t>
            </a:r>
            <a:r>
              <a:rPr lang="ru-RU" sz="2000" u="sng" dirty="0">
                <a:hlinkClick r:id="rId3"/>
              </a:rPr>
              <a:t>РГ по ЦУР и КПУР</a:t>
            </a:r>
            <a:r>
              <a:rPr lang="ru-RU" sz="2000" dirty="0"/>
              <a:t>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ru-RU" sz="20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8C65EB-1B2E-4329-B50A-C1D7D17AA7C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415" y="2769936"/>
            <a:ext cx="3353056" cy="175451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17683" y="2924017"/>
            <a:ext cx="6096000" cy="30162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b="1" dirty="0"/>
              <a:t>Принципы деятельности:</a:t>
            </a:r>
          </a:p>
          <a:p>
            <a:endParaRPr lang="ru-RU" sz="2000" dirty="0"/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Практичность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Эффективные коммуникации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Открытость и </a:t>
            </a:r>
            <a:r>
              <a:rPr lang="ru-RU" sz="2000" dirty="0" err="1"/>
              <a:t>инклюзивность</a:t>
            </a:r>
            <a:endParaRPr lang="ru-RU" sz="2000" dirty="0"/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Проектное управление</a:t>
            </a:r>
          </a:p>
          <a:p>
            <a:pPr marL="1257300" lvl="2" indent="-3429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ru-RU" sz="2000" dirty="0"/>
              <a:t>Инновации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488B46-E3BB-42A7-A2DD-2A243720A547}"/>
              </a:ext>
            </a:extLst>
          </p:cNvPr>
          <p:cNvSpPr txBox="1"/>
          <p:nvPr/>
        </p:nvSpPr>
        <p:spPr>
          <a:xfrm>
            <a:off x="633984" y="376044"/>
            <a:ext cx="10352214" cy="6680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2800" b="1" dirty="0">
                <a:solidFill>
                  <a:srgbClr val="030829"/>
                </a:solidFill>
                <a:latin typeface="+mj-lt"/>
              </a:rPr>
              <a:t>ГЛОБАЛЬНЫЙ АСПЕКТ</a:t>
            </a:r>
            <a:endParaRPr lang="en-US" sz="2800" b="1" dirty="0">
              <a:solidFill>
                <a:srgbClr val="0308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8607025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6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85625" y="2121212"/>
            <a:ext cx="9920919" cy="3447098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Не оставить никого позади - </a:t>
            </a:r>
            <a:r>
              <a:rPr lang="en-US" sz="2000" dirty="0"/>
              <a:t>Leave no one behind</a:t>
            </a:r>
            <a:endParaRPr lang="ru-RU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Инклюзивность</a:t>
            </a:r>
            <a:r>
              <a:rPr lang="ru-RU" sz="2000" dirty="0"/>
              <a:t> - </a:t>
            </a:r>
            <a:r>
              <a:rPr lang="en-US" sz="2000" dirty="0"/>
              <a:t>Inclusiveness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ru-RU" sz="2000" dirty="0"/>
              <a:t>Согласованность и интеграция</a:t>
            </a:r>
            <a:r>
              <a:rPr lang="en-US" sz="2000" dirty="0"/>
              <a:t> </a:t>
            </a:r>
            <a:r>
              <a:rPr lang="ru-RU" sz="2000" dirty="0"/>
              <a:t>- </a:t>
            </a:r>
            <a:r>
              <a:rPr lang="en-US" sz="2000" dirty="0"/>
              <a:t>Coherence &amp; Integration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ru-RU" sz="2000" dirty="0" err="1"/>
              <a:t>Общеправительственный</a:t>
            </a:r>
            <a:r>
              <a:rPr lang="ru-RU" sz="2000" dirty="0"/>
              <a:t> подход - </a:t>
            </a:r>
            <a:r>
              <a:rPr lang="en-US" sz="2000" dirty="0"/>
              <a:t>Whole of Government approach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ru-RU" sz="2000" dirty="0"/>
              <a:t>Участие широкого круга заинтересованных сторон - </a:t>
            </a:r>
            <a:r>
              <a:rPr lang="en-US" sz="2000" dirty="0"/>
              <a:t>Multi Stakeholder Engagement</a:t>
            </a:r>
          </a:p>
          <a:p>
            <a:pPr marL="0" lvl="2"/>
            <a:endParaRPr lang="ru-RU" sz="20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885627" y="1547076"/>
            <a:ext cx="2992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Методология аудита ЦУР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9C2082-F764-4FC4-94E6-4B8336A0F285}"/>
              </a:ext>
            </a:extLst>
          </p:cNvPr>
          <p:cNvSpPr txBox="1"/>
          <p:nvPr/>
        </p:nvSpPr>
        <p:spPr>
          <a:xfrm>
            <a:off x="633984" y="376044"/>
            <a:ext cx="10352214" cy="6680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2800" b="1" dirty="0">
                <a:solidFill>
                  <a:srgbClr val="030829"/>
                </a:solidFill>
                <a:latin typeface="+mj-lt"/>
              </a:rPr>
              <a:t>ГЛОБАЛЬНЫЙ АСПЕКТ</a:t>
            </a:r>
            <a:endParaRPr lang="en-US" sz="2800" b="1" dirty="0">
              <a:solidFill>
                <a:srgbClr val="0308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0994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7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11227" y="1875602"/>
            <a:ext cx="7452398" cy="4647426"/>
          </a:xfrm>
          <a:prstGeom prst="rect">
            <a:avLst/>
          </a:prstGeom>
          <a:noFill/>
          <a:ln>
            <a:noFill/>
            <a:prstDash val="sysDot"/>
          </a:ln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US" dirty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sz="2000" dirty="0"/>
              <a:t>Рекомендации ИНТОСАИ:</a:t>
            </a:r>
          </a:p>
          <a:p>
            <a:endParaRPr lang="ru-RU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2000" dirty="0"/>
              <a:t>Первый этап - аудит подготовленности к внедрению ЦУР 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r>
              <a:rPr lang="ru-RU" sz="2000" dirty="0"/>
              <a:t>Второй этап - аудит достижения ЦУР</a:t>
            </a:r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ru-RU" sz="2000" dirty="0"/>
              <a:t>Руководство по аудиту готовности системы госуправления </a:t>
            </a:r>
          </a:p>
          <a:p>
            <a:pPr marL="263525" lvl="2"/>
            <a:r>
              <a:rPr lang="ru-RU" sz="2000" dirty="0"/>
              <a:t>(</a:t>
            </a:r>
            <a:r>
              <a:rPr lang="en-US" sz="2000" dirty="0"/>
              <a:t>Auditing Preparedness for Implementation of</a:t>
            </a:r>
            <a:r>
              <a:rPr lang="ru-RU" sz="2000" dirty="0"/>
              <a:t> </a:t>
            </a:r>
            <a:r>
              <a:rPr lang="en-US" sz="2000" dirty="0"/>
              <a:t>Sustainable Development Goals</a:t>
            </a:r>
            <a:r>
              <a:rPr lang="ru-RU" sz="2000" dirty="0"/>
              <a:t>. </a:t>
            </a:r>
            <a:r>
              <a:rPr lang="en-US" sz="2000" dirty="0"/>
              <a:t>A Guidance for Supreme Audit Institutions</a:t>
            </a:r>
            <a:r>
              <a:rPr lang="ru-RU" sz="2000" dirty="0"/>
              <a:t>)</a:t>
            </a:r>
          </a:p>
          <a:p>
            <a:pPr marL="285750" lvl="2" indent="-285750">
              <a:buFont typeface="Wingdings" panose="05000000000000000000" pitchFamily="2" charset="2"/>
              <a:buChar char="Ø"/>
            </a:pPr>
            <a:endParaRPr lang="ru-RU" sz="2000" dirty="0"/>
          </a:p>
          <a:p>
            <a:pPr marL="285750" lvl="2" indent="-285750">
              <a:buFont typeface="Wingdings" panose="05000000000000000000" pitchFamily="2" charset="2"/>
              <a:buChar char="Ø"/>
            </a:pPr>
            <a:r>
              <a:rPr lang="ru-RU" sz="2000" dirty="0"/>
              <a:t>Модель аудита ЦУР (</a:t>
            </a:r>
            <a:r>
              <a:rPr lang="en-US" sz="2000" dirty="0"/>
              <a:t>IDI SDGs Audit Model (ISAM)</a:t>
            </a:r>
            <a:endParaRPr lang="ru-RU" sz="2000" dirty="0"/>
          </a:p>
          <a:p>
            <a:pPr marL="1257300" lvl="2" indent="-342900">
              <a:buFont typeface="Wingdings" panose="05000000000000000000" pitchFamily="2" charset="2"/>
              <a:buChar char="ü"/>
            </a:pPr>
            <a:endParaRPr lang="ru-RU" sz="2000" dirty="0"/>
          </a:p>
          <a:p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>
            <a:lum contrast="-20000"/>
          </a:blip>
          <a:srcRect r="4738" b="7273"/>
          <a:stretch/>
        </p:blipFill>
        <p:spPr>
          <a:xfrm>
            <a:off x="548938" y="1844824"/>
            <a:ext cx="2434242" cy="323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38943" t="8262" r="37660" b="33332"/>
          <a:stretch/>
        </p:blipFill>
        <p:spPr bwMode="auto">
          <a:xfrm>
            <a:off x="1483887" y="3148277"/>
            <a:ext cx="2434242" cy="32390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411227" y="1529116"/>
            <a:ext cx="29921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Методология аудита ЦУР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624695-D8AA-41A2-9116-5E96B1FF9339}"/>
              </a:ext>
            </a:extLst>
          </p:cNvPr>
          <p:cNvSpPr txBox="1"/>
          <p:nvPr/>
        </p:nvSpPr>
        <p:spPr>
          <a:xfrm>
            <a:off x="633984" y="376044"/>
            <a:ext cx="10352214" cy="6680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2800" b="1" dirty="0">
                <a:solidFill>
                  <a:srgbClr val="030829"/>
                </a:solidFill>
                <a:latin typeface="+mj-lt"/>
              </a:rPr>
              <a:t>ГЛОБАЛЬНЫЙ АСПЕКТ</a:t>
            </a:r>
            <a:endParaRPr lang="en-US" sz="2800" b="1" dirty="0">
              <a:solidFill>
                <a:srgbClr val="0308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7535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8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08C65EB-1B2E-4329-B50A-C1D7D17AA7C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206" y="391828"/>
            <a:ext cx="1651188" cy="864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1E5BF10-886B-4D4E-9B9F-210F91BCA3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26"/>
          <a:stretch/>
        </p:blipFill>
        <p:spPr>
          <a:xfrm>
            <a:off x="1279896" y="1304899"/>
            <a:ext cx="6669188" cy="516590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DA683CC-6DC7-4E54-B539-DDB29591C7F5}"/>
              </a:ext>
            </a:extLst>
          </p:cNvPr>
          <p:cNvSpPr txBox="1"/>
          <p:nvPr/>
        </p:nvSpPr>
        <p:spPr>
          <a:xfrm>
            <a:off x="8174182" y="1856528"/>
            <a:ext cx="38931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/>
            <a:r>
              <a:rPr lang="ru-RU" sz="2000" dirty="0"/>
              <a:t>Цели достигнуты</a:t>
            </a:r>
          </a:p>
          <a:p>
            <a:pPr lvl="2"/>
            <a:endParaRPr lang="ru-RU" sz="2000" dirty="0"/>
          </a:p>
          <a:p>
            <a:pPr lvl="2"/>
            <a:r>
              <a:rPr lang="ru-RU" sz="2000" dirty="0"/>
              <a:t>Прогресс в достижении </a:t>
            </a:r>
          </a:p>
          <a:p>
            <a:pPr lvl="2"/>
            <a:r>
              <a:rPr lang="ru-RU" sz="2000" dirty="0"/>
              <a:t>ожидаемых результатов</a:t>
            </a:r>
          </a:p>
          <a:p>
            <a:pPr lvl="2"/>
            <a:endParaRPr lang="ru-RU" sz="2000" dirty="0"/>
          </a:p>
          <a:p>
            <a:pPr lvl="2"/>
            <a:r>
              <a:rPr lang="ru-RU" sz="2000" dirty="0"/>
              <a:t>Отсутствие прогресса </a:t>
            </a:r>
          </a:p>
          <a:p>
            <a:pPr lvl="2"/>
            <a:r>
              <a:rPr lang="ru-RU" sz="2000" dirty="0"/>
              <a:t>в достижении ожидаемых </a:t>
            </a:r>
          </a:p>
          <a:p>
            <a:pPr lvl="2"/>
            <a:r>
              <a:rPr lang="ru-RU" sz="2000" dirty="0"/>
              <a:t>результатов</a:t>
            </a:r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023421B9-6F7A-4CE5-BDD7-F0986EFEC2A7}"/>
              </a:ext>
            </a:extLst>
          </p:cNvPr>
          <p:cNvSpPr/>
          <p:nvPr/>
        </p:nvSpPr>
        <p:spPr>
          <a:xfrm>
            <a:off x="8880764" y="1949683"/>
            <a:ext cx="180109" cy="183918"/>
          </a:xfrm>
          <a:prstGeom prst="ellipse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E6D7557-5A9E-4AB0-A788-663AAC0E485F}"/>
              </a:ext>
            </a:extLst>
          </p:cNvPr>
          <p:cNvSpPr/>
          <p:nvPr/>
        </p:nvSpPr>
        <p:spPr>
          <a:xfrm>
            <a:off x="8880764" y="2591338"/>
            <a:ext cx="180109" cy="18391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4477C3BC-2848-49FD-A415-7C95E0750C20}"/>
              </a:ext>
            </a:extLst>
          </p:cNvPr>
          <p:cNvSpPr/>
          <p:nvPr/>
        </p:nvSpPr>
        <p:spPr>
          <a:xfrm>
            <a:off x="8880763" y="3487405"/>
            <a:ext cx="180109" cy="183918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710D9-2661-41AC-9EC1-C69BBF986063}"/>
              </a:ext>
            </a:extLst>
          </p:cNvPr>
          <p:cNvSpPr txBox="1"/>
          <p:nvPr/>
        </p:nvSpPr>
        <p:spPr>
          <a:xfrm>
            <a:off x="633984" y="376044"/>
            <a:ext cx="10352214" cy="6680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2800" b="1" dirty="0">
                <a:solidFill>
                  <a:srgbClr val="030829"/>
                </a:solidFill>
                <a:latin typeface="+mj-lt"/>
              </a:rPr>
              <a:t>ГЛОБАЛЬНЫЙ АСПЕКТ</a:t>
            </a:r>
            <a:endParaRPr lang="en-US" sz="2800" b="1" dirty="0">
              <a:solidFill>
                <a:srgbClr val="030829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143301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id="{A48FA2B8-D6A3-4D77-8684-6E9E494E6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48800" y="6470808"/>
            <a:ext cx="2743200" cy="365125"/>
          </a:xfrm>
        </p:spPr>
        <p:txBody>
          <a:bodyPr/>
          <a:lstStyle/>
          <a:p>
            <a:fld id="{452CFDDA-880E-46C8-8A1D-D15086C45E72}" type="slidenum">
              <a:rPr lang="ru-RU" sz="1400" smtClean="0">
                <a:solidFill>
                  <a:srgbClr val="898989"/>
                </a:solidFill>
                <a:latin typeface="TT Jenevers" panose="02000505070000020003" pitchFamily="2" charset="-52"/>
              </a:rPr>
              <a:t>9</a:t>
            </a:fld>
            <a:endParaRPr lang="ru-RU" sz="1400" dirty="0">
              <a:solidFill>
                <a:srgbClr val="898989"/>
              </a:solidFill>
              <a:latin typeface="TT Jenevers" panose="02000505070000020003" pitchFamily="2" charset="-52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6C710D9-2661-41AC-9EC1-C69BBF986063}"/>
              </a:ext>
            </a:extLst>
          </p:cNvPr>
          <p:cNvSpPr txBox="1"/>
          <p:nvPr/>
        </p:nvSpPr>
        <p:spPr>
          <a:xfrm>
            <a:off x="594227" y="391828"/>
            <a:ext cx="10352214" cy="668003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>
              <a:lnSpc>
                <a:spcPts val="5000"/>
              </a:lnSpc>
            </a:pPr>
            <a:r>
              <a:rPr lang="ru-RU" sz="2800" b="1" dirty="0">
                <a:solidFill>
                  <a:srgbClr val="030829"/>
                </a:solidFill>
                <a:latin typeface="+mj-lt"/>
              </a:rPr>
              <a:t>ГЛОБАЛЬНЫЙ АСПЕКТ</a:t>
            </a:r>
            <a:endParaRPr lang="en-US" sz="2800" b="1" dirty="0">
              <a:solidFill>
                <a:srgbClr val="030829"/>
              </a:solidFill>
              <a:latin typeface="+mj-lt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885627" y="1547076"/>
            <a:ext cx="134203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Опыт ООН</a:t>
            </a:r>
          </a:p>
        </p:txBody>
      </p:sp>
    </p:spTree>
    <p:extLst>
      <p:ext uri="{BB962C8B-B14F-4D97-AF65-F5344CB8AC3E}">
        <p14:creationId xmlns:p14="http://schemas.microsoft.com/office/powerpoint/2010/main" val="23131803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Lczk9.mWv7NBzwM1BDtJA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  <a:font script="Armn" typeface="Arial"/>
      <a:font script="Bugi" typeface="Leelawadee UI"/>
      <a:font script="Bopo" typeface="Microsoft JhengHei"/>
      <a:font script="Java" typeface="Javanese Text"/>
      <a:font script="Lisu" typeface="Segoe UI"/>
      <a:font script="Mymr" typeface="Myanmar Text"/>
      <a:font script="Nkoo" typeface="Ebrima"/>
      <a:font script="Olck" typeface="Nirmala UI"/>
      <a:font script="Osma" typeface="Ebrima"/>
      <a:font script="Phag" typeface="Phagspa"/>
      <a:font script="Syrn" typeface="Estrangelo Edessa"/>
      <a:font script="Syrj" typeface="Estrangelo Edessa"/>
      <a:font script="Syre" typeface="Estrangelo Edessa"/>
      <a:font script="Sora" typeface="Nirmala UI"/>
      <a:font script="Tale" typeface="Microsoft Tai Le"/>
      <a:font script="Talu" typeface="Microsoft New Tai Lue"/>
      <a:font script="Tfng" typeface="Ebrima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438" row="10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A97D56DC-010B-4F98-AEF8-044BF5D00D6E}">
  <we:reference id="wa104178141" version="4.3.3.0" store="ru-RU" storeType="OMEX"/>
  <we:alternateReferences>
    <we:reference id="wa104178141" version="4.3.3.0" store="WA104178141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B9F657EF3D518E44B267BC4434AF38A7" ma:contentTypeVersion="0" ma:contentTypeDescription="Создание документа." ma:contentTypeScope="" ma:versionID="4e00e0ee330246ccc5eaf4d30fa1fe7b">
  <xsd:schema xmlns:xsd="http://www.w3.org/2001/XMLSchema" xmlns:xs="http://www.w3.org/2001/XMLSchema" xmlns:p="http://schemas.microsoft.com/office/2006/metadata/properties" xmlns:ns2="B20E8D38-9397-417F-B6AD-D115B7EB0760" targetNamespace="http://schemas.microsoft.com/office/2006/metadata/properties" ma:root="true" ma:fieldsID="588791eb850edb71a957d97ea9b30050" ns2:_="">
    <xsd:import namespace="B20E8D38-9397-417F-B6AD-D115B7EB0760"/>
    <xsd:element name="properties">
      <xsd:complexType>
        <xsd:sequence>
          <xsd:element name="documentManagement">
            <xsd:complexType>
              <xsd:all>
                <xsd:element ref="ns2:FullName"/>
                <xsd:element ref="ns2:DocNum" minOccurs="0"/>
                <xsd:element ref="ns2:Doc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0E8D38-9397-417F-B6AD-D115B7EB0760" elementFormDefault="qualified">
    <xsd:import namespace="http://schemas.microsoft.com/office/2006/documentManagement/types"/>
    <xsd:import namespace="http://schemas.microsoft.com/office/infopath/2007/PartnerControls"/>
    <xsd:element name="FullName" ma:index="1" ma:displayName="Наименование" ma:description="Полное наименование документа" ma:internalName="FullName">
      <xsd:simpleType>
        <xsd:restriction base="dms:Note"/>
      </xsd:simpleType>
    </xsd:element>
    <xsd:element name="DocNum" ma:index="2" nillable="true" ma:displayName="Номер" ma:description="Номер документа" ma:internalName="DocNum">
      <xsd:simpleType>
        <xsd:restriction base="dms:Text">
          <xsd:maxLength value="255"/>
        </xsd:restriction>
      </xsd:simpleType>
    </xsd:element>
    <xsd:element name="DocDate" ma:index="3" nillable="true" ma:displayName="Дата" ma:description="Дата документа" ma:format="DateOnly" ma:internalName="DocDat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Тип контента"/>
        <xsd:element ref="dc:title" minOccurs="0" maxOccurs="1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ullName xmlns="B20E8D38-9397-417F-B6AD-D115B7EB0760">2. Выступление директора Департамента аудита экономического развития аппарата Счетной палаты Российской Федерации Косьяненко Антона Валерьевича на тему: "Практика аудита устойчивого развития в России и мире" (презентация)</FullName>
    <DocDate xmlns="B20E8D38-9397-417F-B6AD-D115B7EB0760">2021-08-19T21:00:00+00:00</DocDate>
    <DocNum xmlns="B20E8D38-9397-417F-B6AD-D115B7EB0760" xsi:nil="true"/>
  </documentManagement>
</p:properties>
</file>

<file path=customXml/itemProps1.xml><?xml version="1.0" encoding="utf-8"?>
<ds:datastoreItem xmlns:ds="http://schemas.openxmlformats.org/officeDocument/2006/customXml" ds:itemID="{8AE62DEF-6F41-4875-91CE-D6FEB93C076B}"/>
</file>

<file path=customXml/itemProps2.xml><?xml version="1.0" encoding="utf-8"?>
<ds:datastoreItem xmlns:ds="http://schemas.openxmlformats.org/officeDocument/2006/customXml" ds:itemID="{F0485E9C-0027-4588-A927-4BA463980525}"/>
</file>

<file path=customXml/itemProps3.xml><?xml version="1.0" encoding="utf-8"?>
<ds:datastoreItem xmlns:ds="http://schemas.openxmlformats.org/officeDocument/2006/customXml" ds:itemID="{4AF674DF-4A7F-4B2E-A6A1-083353DDE6E5}"/>
</file>

<file path=docProps/app.xml><?xml version="1.0" encoding="utf-8"?>
<Properties xmlns="http://schemas.openxmlformats.org/officeDocument/2006/extended-properties" xmlns:vt="http://schemas.openxmlformats.org/officeDocument/2006/docPropsVTypes">
  <TotalTime>21025</TotalTime>
  <Words>1062</Words>
  <Application>Microsoft Office PowerPoint</Application>
  <PresentationFormat>Широкоэкранный</PresentationFormat>
  <Paragraphs>262</Paragraphs>
  <Slides>23</Slides>
  <Notes>16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32" baseType="lpstr">
      <vt:lpstr>Arial</vt:lpstr>
      <vt:lpstr>Calibri</vt:lpstr>
      <vt:lpstr>Calibri Light</vt:lpstr>
      <vt:lpstr>PT_Russia Text</vt:lpstr>
      <vt:lpstr>TT Jenevers</vt:lpstr>
      <vt:lpstr>TT Jenevers Light</vt:lpstr>
      <vt:lpstr>Wingdings</vt:lpstr>
      <vt:lpstr>Тема Office</vt:lpstr>
      <vt:lpstr>Слайд think-cell</vt:lpstr>
      <vt:lpstr>Презентация PowerPoint</vt:lpstr>
      <vt:lpstr>Аудит устойчивого развития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Статус глобальных показателей ЦУР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Аудит устойчивого развития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Pavel Kucheryavy</dc:creator>
  <cp:lastModifiedBy>Антон Косьяненко</cp:lastModifiedBy>
  <cp:revision>916</cp:revision>
  <cp:lastPrinted>2020-09-11T07:07:42Z</cp:lastPrinted>
  <dcterms:created xsi:type="dcterms:W3CDTF">2020-05-20T19:20:28Z</dcterms:created>
  <dcterms:modified xsi:type="dcterms:W3CDTF">2021-08-16T19:17:04Z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0x010100B9F657EF3D518E44B267BC4434AF38A7</vt:lpwstr>
  </property>
</Properties>
</file>