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1"/>
  </p:notesMasterIdLst>
  <p:sldIdLst>
    <p:sldId id="256" r:id="rId2"/>
    <p:sldId id="278" r:id="rId3"/>
    <p:sldId id="281" r:id="rId4"/>
    <p:sldId id="282" r:id="rId5"/>
    <p:sldId id="286" r:id="rId6"/>
    <p:sldId id="279" r:id="rId7"/>
    <p:sldId id="280" r:id="rId8"/>
    <p:sldId id="287" r:id="rId9"/>
    <p:sldId id="284" r:id="rId10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48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53775-DC4E-4C5A-9A2B-B29F79AC84F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8AECE-4683-4C1E-B0FD-B5F0A7915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02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764704"/>
            <a:ext cx="1920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420888"/>
            <a:ext cx="7848872" cy="4032449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endParaRPr lang="ru-RU" sz="24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r>
              <a:rPr lang="ru-RU" sz="1800" b="1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Helvetica" pitchFamily="50" charset="0"/>
                <a:cs typeface="Times New Roman" panose="02020603050405020304" pitchFamily="18" charset="0"/>
              </a:rPr>
              <a:t>Об </a:t>
            </a:r>
            <a:r>
              <a:rPr lang="ru-RU" sz="1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Helvetica" pitchFamily="50" charset="0"/>
                <a:cs typeface="Times New Roman" panose="02020603050405020304" pitchFamily="18" charset="0"/>
              </a:rPr>
              <a:t>опыте и проблемах проведения проверок использования субсидий на возмещение затрат по созданию и эксплуатации парковок, в рамках заключенного соглашения о </a:t>
            </a:r>
            <a:r>
              <a:rPr lang="ru-RU" sz="1800" b="1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Helvetica" pitchFamily="50" charset="0"/>
                <a:cs typeface="Times New Roman" panose="02020603050405020304" pitchFamily="18" charset="0"/>
              </a:rPr>
              <a:t>муниципально</a:t>
            </a:r>
            <a:r>
              <a:rPr lang="ru-RU" sz="1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Helvetica" pitchFamily="50" charset="0"/>
                <a:cs typeface="Times New Roman" panose="02020603050405020304" pitchFamily="18" charset="0"/>
              </a:rPr>
              <a:t>-частном партнерстве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Helvetica" pitchFamily="50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Helvetica" pitchFamily="50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4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Helvetica" pitchFamily="50" charset="0"/>
                <a:cs typeface="Times New Roman" panose="02020603050405020304" pitchFamily="18" charset="0"/>
              </a:rPr>
              <a:t>Докладчик: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4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Helvetica" pitchFamily="50" charset="0"/>
                <a:cs typeface="Times New Roman" panose="02020603050405020304" pitchFamily="18" charset="0"/>
              </a:rPr>
              <a:t>Председатель контрольно-счетной 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Helvetica" pitchFamily="50" charset="0"/>
                <a:cs typeface="Times New Roman" panose="02020603050405020304" pitchFamily="18" charset="0"/>
              </a:rPr>
              <a:t>палаты города Ставрополя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4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Helvetica" pitchFamily="50" charset="0"/>
                <a:cs typeface="Times New Roman" panose="02020603050405020304" pitchFamily="18" charset="0"/>
              </a:rPr>
              <a:t>Колесова Марина </a:t>
            </a:r>
            <a:r>
              <a:rPr lang="ru-RU" sz="1400" kern="100" dirty="0">
                <a:solidFill>
                  <a:schemeClr val="tx1"/>
                </a:solidFill>
                <a:latin typeface="Times New Roman" panose="02020603050405020304" pitchFamily="18" charset="0"/>
                <a:ea typeface="Helvetica" pitchFamily="50" charset="0"/>
                <a:cs typeface="Times New Roman" panose="02020603050405020304" pitchFamily="18" charset="0"/>
              </a:rPr>
              <a:t>К</a:t>
            </a:r>
            <a:r>
              <a:rPr lang="ru-RU" sz="14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Helvetica" pitchFamily="50" charset="0"/>
                <a:cs typeface="Times New Roman" panose="02020603050405020304" pitchFamily="18" charset="0"/>
              </a:rPr>
              <a:t>онстантиновна</a:t>
            </a:r>
            <a:endParaRPr lang="ru-RU" sz="1400" kern="100" dirty="0">
              <a:solidFill>
                <a:schemeClr val="tx1"/>
              </a:solidFill>
              <a:latin typeface="Times New Roman" panose="02020603050405020304" pitchFamily="18" charset="0"/>
              <a:ea typeface="Helvetica" pitchFamily="50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1800" b="1" i="1" kern="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1800" b="1" i="1" kern="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1800" b="1" i="1" kern="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1800" b="1" i="1" kern="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51912" y="0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Helvetica" pitchFamily="50" charset="0"/>
                <a:ea typeface="Helvetica" pitchFamily="50" charset="0"/>
                <a:cs typeface="Times New Roman" panose="02020603050405020304" pitchFamily="18" charset="0"/>
              </a:rPr>
              <a:t>слайд 1</a:t>
            </a:r>
          </a:p>
        </p:txBody>
      </p:sp>
    </p:spTree>
    <p:extLst>
      <p:ext uri="{BB962C8B-B14F-4D97-AF65-F5344CB8AC3E}">
        <p14:creationId xmlns:p14="http://schemas.microsoft.com/office/powerpoint/2010/main" val="32986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59832" y="1124744"/>
            <a:ext cx="5636096" cy="1656184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П.п</a:t>
            </a:r>
            <a:r>
              <a:rPr lang="ru-RU" dirty="0" smtClean="0"/>
              <a:t>. 3.1</a:t>
            </a:r>
            <a:r>
              <a:rPr lang="ru-RU" dirty="0"/>
              <a:t>, 3.2 и 3.3 статьи 13 Федерального закона от  08 ноября 2007 г. № 257-ФЗ «Об автомобильных дорогах и о дорожной деятельности в Российской Федерации и о внесении изменений в отдельные законодательные акты Российской Федерации», </a:t>
            </a:r>
            <a:r>
              <a:rPr lang="ru-RU" dirty="0" smtClean="0"/>
              <a:t>п. 5 </a:t>
            </a:r>
            <a:r>
              <a:rPr lang="ru-RU" dirty="0"/>
              <a:t>части 1 статьи 16 Федерального закона от 06 октября 2003 г. № 131-ФЗ «Об общих принципах организации местного самоуправления в Российской Федерации</a:t>
            </a:r>
            <a:r>
              <a:rPr lang="ru-RU" dirty="0" smtClean="0"/>
              <a:t>»</a:t>
            </a:r>
          </a:p>
          <a:p>
            <a:r>
              <a:rPr lang="ru-RU" dirty="0"/>
              <a:t>п</a:t>
            </a:r>
            <a:r>
              <a:rPr lang="ru-RU" dirty="0" smtClean="0"/>
              <a:t>. </a:t>
            </a:r>
            <a:r>
              <a:rPr lang="ru-RU" dirty="0"/>
              <a:t>50 части 2 статьи 52 Устава муниципального образования города Ставрополя Ставропольского края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76672"/>
            <a:ext cx="7992888" cy="5816977"/>
          </a:xfrm>
          <a:prstGeom prst="rect">
            <a:avLst/>
          </a:prstGeom>
          <a:noFill/>
          <a:ln w="22225" cmpd="tri">
            <a:solidFill>
              <a:schemeClr val="bg1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с: 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полномочиям администрации города Ставрополя относится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решений о создании и об использовании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платной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парковок</a:t>
            </a: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порядка создания и использования, в том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числе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платной основе, парковок, расположенных на 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автомобильных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дорогах общего пользования местного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</a:t>
            </a:r>
          </a:p>
          <a:p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установление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 платы за пользование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парковочными   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местами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ПОЛЬЗОВАТЕЛЬ\Desktop\Доклад по парковкам в Волгограде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1066800" cy="939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4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Доклад по парковкам в Волгограде\e0d6d7bde86b4986b5d90b4f3a7bee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77686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1648018" y="2780928"/>
            <a:ext cx="5547084" cy="3879185"/>
          </a:xfrm>
          <a:solidFill>
            <a:schemeClr val="bg2"/>
          </a:solidFill>
          <a:ln w="31750" cmpd="tri">
            <a:solidFill>
              <a:schemeClr val="bg1"/>
            </a:solidFill>
          </a:ln>
          <a:effectLst>
            <a:outerShdw blurRad="50800" dist="38100" dir="2940000" sx="101000" sy="101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Порядком создания и использования парковок установлено, что:</a:t>
            </a:r>
          </a:p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парковки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создаются в целях безопасности дорожного движения и увеличения пропускной способности автомобильных дорог общего пользования местного значения города Ставрополя, для организованной временной стоянки транспортных средств;</a:t>
            </a:r>
          </a:p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использование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парковок на платной основе, созданных на автомобильных дорогах общего пользования местного значения города Ставрополя, будет осуществляться с 1 июля 2015 года;</a:t>
            </a:r>
          </a:p>
          <a:p>
            <a:pPr marL="4572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создании парковки и использовании её на платной основе принимает глава администрации города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92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5112568" cy="3139321"/>
          </a:xfrm>
          <a:prstGeom prst="rect">
            <a:avLst/>
          </a:prstGeom>
          <a:solidFill>
            <a:schemeClr val="bg2">
              <a:lumMod val="90000"/>
            </a:schemeClr>
          </a:solidFill>
          <a:ln cmpd="dbl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/>
              <a:t>По результатам открытого конкурса между комитетом городского хозяйства администрации города Ставрополя и ООО «Городские Парковки» заключено Соглашение о </a:t>
            </a:r>
            <a:r>
              <a:rPr lang="ru-RU" dirty="0" err="1"/>
              <a:t>муниципально</a:t>
            </a:r>
            <a:r>
              <a:rPr lang="ru-RU" dirty="0"/>
              <a:t>-частном партнерстве на создание, эксплуатацию и обеспечение функционирования на платной основе парковок, расположенных на автомобильных дорогах общего пользования местного значения города Ставрополя от 10.07.2015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3429000"/>
            <a:ext cx="5436096" cy="3139321"/>
          </a:xfrm>
          <a:prstGeom prst="rect">
            <a:avLst/>
          </a:prstGeom>
          <a:solidFill>
            <a:schemeClr val="bg2">
              <a:lumMod val="50000"/>
            </a:schemeClr>
          </a:solidFill>
          <a:ln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Срок действия Соглашения о </a:t>
            </a:r>
            <a:r>
              <a:rPr lang="ru-RU" dirty="0" err="1">
                <a:solidFill>
                  <a:schemeClr val="bg1"/>
                </a:solidFill>
              </a:rPr>
              <a:t>муниципально</a:t>
            </a:r>
            <a:r>
              <a:rPr lang="ru-RU" dirty="0">
                <a:solidFill>
                  <a:schemeClr val="bg1"/>
                </a:solidFill>
              </a:rPr>
              <a:t>-частном партнерстве – 7 лет со дня подписания. Стоимость создания, эксплуатации и обеспечения функционирования Соглашения о </a:t>
            </a:r>
            <a:r>
              <a:rPr lang="ru-RU" dirty="0" err="1">
                <a:solidFill>
                  <a:schemeClr val="bg1"/>
                </a:solidFill>
              </a:rPr>
              <a:t>муниципально</a:t>
            </a:r>
            <a:r>
              <a:rPr lang="ru-RU" dirty="0">
                <a:solidFill>
                  <a:schemeClr val="bg1"/>
                </a:solidFill>
              </a:rPr>
              <a:t>-частном партнерстве составляет 715 600,00 тыс. рублей. Объектом Соглашения о </a:t>
            </a:r>
            <a:r>
              <a:rPr lang="ru-RU" dirty="0" err="1">
                <a:solidFill>
                  <a:schemeClr val="bg1"/>
                </a:solidFill>
              </a:rPr>
              <a:t>муниципально</a:t>
            </a:r>
            <a:r>
              <a:rPr lang="ru-RU" dirty="0">
                <a:solidFill>
                  <a:schemeClr val="bg1"/>
                </a:solidFill>
              </a:rPr>
              <a:t>-частном партнерстве является создание на платной основе </a:t>
            </a:r>
            <a:r>
              <a:rPr lang="ru-RU" b="1" dirty="0">
                <a:solidFill>
                  <a:schemeClr val="bg1"/>
                </a:solidFill>
              </a:rPr>
              <a:t>3900</a:t>
            </a:r>
            <a:r>
              <a:rPr lang="ru-RU" dirty="0">
                <a:solidFill>
                  <a:schemeClr val="bg1"/>
                </a:solidFill>
              </a:rPr>
              <a:t> парковочных мест, их эксплуатация и обеспечение функционирования на основании решения главы администрации города Ставрополя.</a:t>
            </a:r>
          </a:p>
        </p:txBody>
      </p:sp>
      <p:pic>
        <p:nvPicPr>
          <p:cNvPr id="7170" name="Picture 2" descr="C:\Users\ПОЛЬЗОВАТЕЛЬ\Desktop\Доклад по парковкам в Волгограде\12100665urnn1_d_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90" y="3717032"/>
            <a:ext cx="3202924" cy="213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ОЛЬЗОВАТЕЛЬ\Desktop\Доклад по парковкам в Волгограде\dsc022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8235" y="433011"/>
            <a:ext cx="3571749" cy="267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42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064896" cy="3693319"/>
          </a:xfrm>
          <a:prstGeom prst="rect">
            <a:avLst/>
          </a:prstGeom>
          <a:ln w="25400" cmpd="thinThick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Согласно пункту 3.1 Соглашения от 10 июля 2015 г. № 22/15-ФП субсидия предоставляется ООО «Городские парковки»:</a:t>
            </a:r>
          </a:p>
          <a:p>
            <a:pPr algn="just"/>
            <a:r>
              <a:rPr lang="ru-RU" dirty="0" smtClean="0"/>
              <a:t>	- со </a:t>
            </a:r>
            <a:r>
              <a:rPr lang="ru-RU" dirty="0"/>
              <a:t>дня заключения соглашения до полного возмещения затрат по созданию </a:t>
            </a:r>
            <a:r>
              <a:rPr lang="ru-RU" dirty="0" smtClean="0"/>
              <a:t>парковок, </a:t>
            </a:r>
            <a:r>
              <a:rPr lang="ru-RU" u="sng" dirty="0"/>
              <a:t>в размере 30 процентов </a:t>
            </a:r>
            <a:r>
              <a:rPr lang="ru-RU" dirty="0"/>
              <a:t>от средств, поступивших в бюджет города Ставрополя, в виде платы за пользование на платной основе </a:t>
            </a:r>
            <a:r>
              <a:rPr lang="ru-RU" dirty="0" smtClean="0"/>
              <a:t>парковками, </a:t>
            </a:r>
            <a:r>
              <a:rPr lang="ru-RU" dirty="0"/>
              <a:t>но не более сумм фактических затрат, произведенных ООО «Городские парковки» на указанные цели;</a:t>
            </a:r>
          </a:p>
          <a:p>
            <a:pPr algn="just"/>
            <a:r>
              <a:rPr lang="ru-RU" dirty="0" smtClean="0"/>
              <a:t>	- со </a:t>
            </a:r>
            <a:r>
              <a:rPr lang="ru-RU" dirty="0"/>
              <a:t>дня заключения соглашения до окончания соглашения на возмещение затрат по эксплуатации и обеспечению функционирования </a:t>
            </a:r>
            <a:r>
              <a:rPr lang="ru-RU" dirty="0" smtClean="0"/>
              <a:t>парковок, </a:t>
            </a:r>
            <a:r>
              <a:rPr lang="ru-RU" u="sng" dirty="0"/>
              <a:t>в размере 60 процентов </a:t>
            </a:r>
            <a:r>
              <a:rPr lang="ru-RU" dirty="0"/>
              <a:t>от средств, поступивших в бюджет города Ставрополя, в виде платы за пользование на платной основе </a:t>
            </a:r>
            <a:r>
              <a:rPr lang="ru-RU" dirty="0" smtClean="0"/>
              <a:t>парковками, </a:t>
            </a:r>
            <a:r>
              <a:rPr lang="ru-RU" dirty="0"/>
              <a:t>но не более сумм фактических затрат, произведенных ООО «Городские парковки» на указанные цели.</a:t>
            </a:r>
          </a:p>
        </p:txBody>
      </p:sp>
      <p:pic>
        <p:nvPicPr>
          <p:cNvPr id="8194" name="Picture 2" descr="C:\Users\ПОЛЬЗОВАТЕЛЬ\Desktop\Доклад по парковкам в Волгограде\SUouHFH2ax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6768752" cy="235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7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4132435" cy="53743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764704"/>
            <a:ext cx="4104456" cy="5355312"/>
          </a:xfrm>
          <a:prstGeom prst="rect">
            <a:avLst/>
          </a:prstGeom>
          <a:solidFill>
            <a:schemeClr val="bg2">
              <a:lumMod val="90000"/>
            </a:schemeClr>
          </a:solidFill>
          <a:ln cmpd="dbl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/>
              <a:t>Согласно отчетам об исполнении бюджета города Ставрополя </a:t>
            </a:r>
            <a:r>
              <a:rPr lang="ru-RU" dirty="0" smtClean="0"/>
              <a:t>за </a:t>
            </a:r>
            <a:r>
              <a:rPr lang="ru-RU" dirty="0"/>
              <a:t>2015 год-11 месяцев 2019 года </a:t>
            </a:r>
            <a:r>
              <a:rPr lang="ru-RU" dirty="0" smtClean="0"/>
              <a:t>за </a:t>
            </a:r>
            <a:r>
              <a:rPr lang="ru-RU" dirty="0"/>
              <a:t>счет средств бюджета города Ставрополя была предоставлена ООО «Городские парковки» субсидия на возмещение затрат </a:t>
            </a:r>
            <a:r>
              <a:rPr lang="ru-RU" dirty="0" smtClean="0"/>
              <a:t>по </a:t>
            </a:r>
            <a:r>
              <a:rPr lang="ru-RU" dirty="0"/>
              <a:t>созданию, эксплуатации и обеспечению функционирования на платной основе </a:t>
            </a:r>
            <a:r>
              <a:rPr lang="ru-RU" dirty="0" smtClean="0"/>
              <a:t>парковок, </a:t>
            </a:r>
            <a:r>
              <a:rPr lang="ru-RU" dirty="0"/>
              <a:t>расположенных на автомобильных дорогах общего пользования местного значения в размере 38 243,04 тыс. рублей, что составляет 5,34 процента от суммы указанной субсидии, предусмотренной Соглашением от 10 июля 2015 г. </a:t>
            </a:r>
            <a:r>
              <a:rPr lang="ru-RU" dirty="0" smtClean="0"/>
              <a:t>на </a:t>
            </a:r>
            <a:r>
              <a:rPr lang="ru-RU" dirty="0"/>
              <a:t>период 2015-2022 годов в размере 715 600,00 тыс. рублей. </a:t>
            </a:r>
          </a:p>
        </p:txBody>
      </p:sp>
    </p:spTree>
    <p:extLst>
      <p:ext uri="{BB962C8B-B14F-4D97-AF65-F5344CB8AC3E}">
        <p14:creationId xmlns:p14="http://schemas.microsoft.com/office/powerpoint/2010/main" val="33934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латная парков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3900"/>
            <a:ext cx="6479703" cy="646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4572000" cy="6463308"/>
          </a:xfrm>
          <a:prstGeom prst="rect">
            <a:avLst/>
          </a:prstGeom>
          <a:solidFill>
            <a:schemeClr val="bg2"/>
          </a:solidFill>
          <a:ln cmpd="sng"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ru-RU" dirty="0"/>
              <a:t>По факту неоплаты за парковочное место ООО «Городские парковки» в адрес администрации города Ставрополя представляют </a:t>
            </a:r>
            <a:r>
              <a:rPr lang="ru-RU" dirty="0" err="1"/>
              <a:t>фотофакты</a:t>
            </a:r>
            <a:r>
              <a:rPr lang="ru-RU" dirty="0"/>
              <a:t> подтверждения совершения административного правонарушения. </a:t>
            </a:r>
            <a:r>
              <a:rPr lang="ru-RU" dirty="0" smtClean="0"/>
              <a:t>Специалистами </a:t>
            </a:r>
            <a:r>
              <a:rPr lang="ru-RU" dirty="0"/>
              <a:t>Комитета подготавливается и направляется запрос в Управление МВД России по городу Ставрополю для получения персональных данных собственников транспортных средств, необходимых для последующего привлечения лиц к административной ответственности по статье 4.12 краевого закона от 10.04.2008 № 20-кз. Затем указанные материалы без составления протокола направляются в административные комиссии </a:t>
            </a:r>
            <a:r>
              <a:rPr lang="ru-RU" dirty="0" smtClean="0"/>
              <a:t>города  </a:t>
            </a:r>
            <a:r>
              <a:rPr lang="ru-RU" dirty="0"/>
              <a:t>для рассмотрения и привлечения к административной ответственности </a:t>
            </a:r>
            <a:r>
              <a:rPr lang="ru-RU" dirty="0" smtClean="0"/>
              <a:t>лиц. </a:t>
            </a:r>
          </a:p>
          <a:p>
            <a:r>
              <a:rPr lang="ru-RU" dirty="0" smtClean="0"/>
              <a:t>Собираемость </a:t>
            </a:r>
            <a:r>
              <a:rPr lang="ru-RU" dirty="0"/>
              <a:t>штрафов составляет только 30%.</a:t>
            </a:r>
          </a:p>
        </p:txBody>
      </p:sp>
    </p:spTree>
    <p:extLst>
      <p:ext uri="{BB962C8B-B14F-4D97-AF65-F5344CB8AC3E}">
        <p14:creationId xmlns:p14="http://schemas.microsoft.com/office/powerpoint/2010/main" val="14023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esktop\Доклад по парковкам в Волгограде\zDppdZIqd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19311"/>
            <a:ext cx="7372262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4149080"/>
            <a:ext cx="7372263" cy="2585323"/>
          </a:xfrm>
          <a:prstGeom prst="rect">
            <a:avLst/>
          </a:prstGeom>
          <a:solidFill>
            <a:schemeClr val="bg2">
              <a:lumMod val="75000"/>
            </a:schemeClr>
          </a:solidFill>
          <a:ln cmpd="sng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 период 2015 </a:t>
            </a:r>
            <a:r>
              <a:rPr lang="ru-RU" dirty="0" smtClean="0"/>
              <a:t>года - 9 </a:t>
            </a:r>
            <a:r>
              <a:rPr lang="ru-RU" dirty="0"/>
              <a:t>месяцев 2019 года в бюджет города Ставрополя поступило доходов от предоставления на платной основе </a:t>
            </a:r>
            <a:r>
              <a:rPr lang="ru-RU" dirty="0" smtClean="0"/>
              <a:t>парковок, </a:t>
            </a:r>
            <a:r>
              <a:rPr lang="ru-RU" dirty="0"/>
              <a:t>расположенных на автомобильных дорогах общего пользования местного значения и местах внеуличной дорожной сети, относящихся к собственности городских округов </a:t>
            </a:r>
            <a:r>
              <a:rPr lang="ru-RU" dirty="0" smtClean="0"/>
              <a:t>в сумме </a:t>
            </a:r>
            <a:r>
              <a:rPr lang="ru-RU" dirty="0"/>
              <a:t>42 009,82 тыс. рублей. Анализ поступления денежных средств в разрезе парковок показал, что наибольшая доля поступлений приходится на парковки закрытого типа (5 парковок). </a:t>
            </a:r>
          </a:p>
        </p:txBody>
      </p:sp>
    </p:spTree>
    <p:extLst>
      <p:ext uri="{BB962C8B-B14F-4D97-AF65-F5344CB8AC3E}">
        <p14:creationId xmlns:p14="http://schemas.microsoft.com/office/powerpoint/2010/main" val="2655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ПОЛЬЗОВАТЕЛЬ\Desktop\Доклад по парковкам в Волгограде\2471220_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82502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7721" y="4293096"/>
            <a:ext cx="7942751" cy="1477328"/>
          </a:xfrm>
          <a:prstGeom prst="rect">
            <a:avLst/>
          </a:prstGeom>
          <a:solidFill>
            <a:schemeClr val="bg2">
              <a:lumMod val="25000"/>
            </a:schemeClr>
          </a:solidFill>
          <a:ln cmpd="sng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ООО </a:t>
            </a:r>
            <a:r>
              <a:rPr lang="ru-RU" dirty="0">
                <a:solidFill>
                  <a:schemeClr val="bg1"/>
                </a:solidFill>
              </a:rPr>
              <a:t>«Городские парковки» было создано </a:t>
            </a:r>
            <a:r>
              <a:rPr lang="ru-RU" dirty="0" smtClean="0">
                <a:solidFill>
                  <a:schemeClr val="bg1"/>
                </a:solidFill>
              </a:rPr>
              <a:t>за период 2015 – 2020 </a:t>
            </a:r>
            <a:r>
              <a:rPr lang="ru-RU" err="1" smtClean="0">
                <a:solidFill>
                  <a:schemeClr val="bg1"/>
                </a:solidFill>
              </a:rPr>
              <a:t>г</a:t>
            </a:r>
            <a:r>
              <a:rPr lang="ru-RU" smtClean="0">
                <a:solidFill>
                  <a:schemeClr val="bg1"/>
                </a:solidFill>
              </a:rPr>
              <a:t>. г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47 парковок на платной основе общей вместимостью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b="1" u="sng" dirty="0" smtClean="0">
                <a:solidFill>
                  <a:schemeClr val="bg1"/>
                </a:solidFill>
              </a:rPr>
              <a:t>2</a:t>
            </a:r>
            <a:r>
              <a:rPr lang="ru-RU" b="1" u="sng" dirty="0">
                <a:solidFill>
                  <a:schemeClr val="bg1"/>
                </a:solidFill>
              </a:rPr>
              <a:t> 17</a:t>
            </a:r>
            <a:r>
              <a:rPr lang="ru-RU" b="1" dirty="0">
                <a:solidFill>
                  <a:schemeClr val="bg1"/>
                </a:solidFill>
              </a:rPr>
              <a:t>6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парковочных мест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7721" y="2636912"/>
            <a:ext cx="7942751" cy="923330"/>
          </a:xfrm>
          <a:prstGeom prst="rect">
            <a:avLst/>
          </a:prstGeom>
          <a:solidFill>
            <a:schemeClr val="bg2"/>
          </a:solidFill>
          <a:ln cmpd="sng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Объектом </a:t>
            </a:r>
            <a:r>
              <a:rPr lang="ru-RU" dirty="0"/>
              <a:t>Соглашения о </a:t>
            </a:r>
            <a:r>
              <a:rPr lang="ru-RU" dirty="0" err="1" smtClean="0"/>
              <a:t>муниципально</a:t>
            </a:r>
            <a:r>
              <a:rPr lang="ru-RU" dirty="0" smtClean="0"/>
              <a:t>-частном партнерстве с ООО «Городские парковки» предусмотрено создание на платной основе </a:t>
            </a:r>
            <a:r>
              <a:rPr lang="ru-RU" b="1" u="sng" dirty="0" smtClean="0"/>
              <a:t>3900</a:t>
            </a:r>
            <a:r>
              <a:rPr lang="ru-RU" b="1" dirty="0" smtClean="0"/>
              <a:t> </a:t>
            </a:r>
            <a:r>
              <a:rPr lang="ru-RU" dirty="0" smtClean="0"/>
              <a:t>парковочных мест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8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9F657EF3D518E44B267BC4434AF38A7" ma:contentTypeVersion="0" ma:contentTypeDescription="Создание документа." ma:contentTypeScope="" ma:versionID="4e00e0ee330246ccc5eaf4d30fa1fe7b">
  <xsd:schema xmlns:xsd="http://www.w3.org/2001/XMLSchema" xmlns:xs="http://www.w3.org/2001/XMLSchema" xmlns:p="http://schemas.microsoft.com/office/2006/metadata/properties" xmlns:ns2="B20E8D38-9397-417F-B6AD-D115B7EB0760" targetNamespace="http://schemas.microsoft.com/office/2006/metadata/properties" ma:root="true" ma:fieldsID="588791eb850edb71a957d97ea9b30050" ns2:_="">
    <xsd:import namespace="B20E8D38-9397-417F-B6AD-D115B7EB0760"/>
    <xsd:element name="properties">
      <xsd:complexType>
        <xsd:sequence>
          <xsd:element name="documentManagement">
            <xsd:complexType>
              <xsd:all>
                <xsd:element ref="ns2:FullName"/>
                <xsd:element ref="ns2:DocNum" minOccurs="0"/>
                <xsd:element ref="ns2:Doc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0E8D38-9397-417F-B6AD-D115B7EB0760" elementFormDefault="qualified">
    <xsd:import namespace="http://schemas.microsoft.com/office/2006/documentManagement/types"/>
    <xsd:import namespace="http://schemas.microsoft.com/office/infopath/2007/PartnerControls"/>
    <xsd:element name="FullName" ma:index="1" ma:displayName="Наименование" ma:description="Полное наименование документа" ma:internalName="FullName">
      <xsd:simpleType>
        <xsd:restriction base="dms:Note"/>
      </xsd:simpleType>
    </xsd:element>
    <xsd:element name="DocNum" ma:index="2" nillable="true" ma:displayName="Номер" ma:description="Номер документа" ma:internalName="DocNum">
      <xsd:simpleType>
        <xsd:restriction base="dms:Text">
          <xsd:maxLength value="255"/>
        </xsd:restriction>
      </xsd:simpleType>
    </xsd:element>
    <xsd:element name="DocDate" ma:index="3" nillable="true" ma:displayName="Дата" ma:description="Дата документа" ma:format="DateOnly" ma:internalName="Doc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Тип контента"/>
        <xsd:element ref="dc:title" minOccurs="0" maxOccurs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ullName xmlns="B20E8D38-9397-417F-B6AD-D115B7EB0760">11. Выступление председателя Контрольно-счетной палаты города Ставрополя Колесовой Марины Константиновны на тему: "Об опыте и проблемах проведения проверок использования субсидий на возмещение затрат по созданию и эксплуатации парковок, в рамках заключенного соглашения о муниципально-частном партнерстве" (презентация)
</FullName>
    <DocDate xmlns="B20E8D38-9397-417F-B6AD-D115B7EB0760">2021-08-19T21:00:00+00:00</DocDate>
    <DocNum xmlns="B20E8D38-9397-417F-B6AD-D115B7EB0760" xsi:nil="true"/>
  </documentManagement>
</p:properties>
</file>

<file path=customXml/itemProps1.xml><?xml version="1.0" encoding="utf-8"?>
<ds:datastoreItem xmlns:ds="http://schemas.openxmlformats.org/officeDocument/2006/customXml" ds:itemID="{9D295C13-B12C-4627-9422-3693B83D4015}"/>
</file>

<file path=customXml/itemProps2.xml><?xml version="1.0" encoding="utf-8"?>
<ds:datastoreItem xmlns:ds="http://schemas.openxmlformats.org/officeDocument/2006/customXml" ds:itemID="{62F803EC-8FB4-4C94-BF8D-EF0ED82B3D18}"/>
</file>

<file path=customXml/itemProps3.xml><?xml version="1.0" encoding="utf-8"?>
<ds:datastoreItem xmlns:ds="http://schemas.openxmlformats.org/officeDocument/2006/customXml" ds:itemID="{3E3BAFC4-40EB-4C7E-98CE-DA6B83FFBAE0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1809</TotalTime>
  <Words>368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Georgia</vt:lpstr>
      <vt:lpstr>Helvetica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Ksp</dc:creator>
  <cp:lastModifiedBy>Литвинов Андрей</cp:lastModifiedBy>
  <cp:revision>190</cp:revision>
  <cp:lastPrinted>2018-03-16T11:59:00Z</cp:lastPrinted>
  <dcterms:created xsi:type="dcterms:W3CDTF">2018-02-26T07:56:00Z</dcterms:created>
  <dcterms:modified xsi:type="dcterms:W3CDTF">2021-08-27T08:42:44Z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0x010100B9F657EF3D518E44B267BC4434AF38A7</vt:lpwstr>
  </property>
</Properties>
</file>