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8" r:id="rId3"/>
    <p:sldId id="296" r:id="rId4"/>
    <p:sldId id="272" r:id="rId5"/>
    <p:sldId id="294" r:id="rId6"/>
    <p:sldId id="271" r:id="rId7"/>
    <p:sldId id="301" r:id="rId8"/>
    <p:sldId id="263" r:id="rId9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BCA"/>
    <a:srgbClr val="98BDDF"/>
    <a:srgbClr val="FF6D6D"/>
    <a:srgbClr val="E6EDF5"/>
    <a:srgbClr val="719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759" autoAdjust="0"/>
  </p:normalViewPr>
  <p:slideViewPr>
    <p:cSldViewPr>
      <p:cViewPr varScale="1">
        <p:scale>
          <a:sx n="92" d="100"/>
          <a:sy n="92" d="100"/>
        </p:scale>
        <p:origin x="522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A9B5A61-5A9C-4C64-B4DB-63601F684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D243912-730D-40FF-A144-56BECDFB46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F7F283E-E14F-47C5-AFAF-17EEFB67C9B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2356EAFC-41DF-4FAC-8776-7CFC348DA3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3" tIns="45506" rIns="91013" bIns="4550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131EBCBB-288F-4231-A336-2BC89C1AB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1013" tIns="45506" rIns="91013" bIns="4550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CD8E41F-9F81-4FC5-824C-B251779299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013" tIns="45506" rIns="91013" bIns="45506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AEE73B-B0DD-488B-83FE-38DAFC56B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013" tIns="45506" rIns="91013" bIns="45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555C3-03F4-48A2-9126-C96DB1E1F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760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="" xmlns:a16="http://schemas.microsoft.com/office/drawing/2014/main" id="{96A0C64B-04E8-4866-A1E1-950E41EA5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="" xmlns:a16="http://schemas.microsoft.com/office/drawing/2014/main" id="{52D69E17-1DE5-4C37-AC7C-8DE2AEE85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="" xmlns:a16="http://schemas.microsoft.com/office/drawing/2014/main" id="{F4761540-FE2B-41C2-865B-F5FC6F852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935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9725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701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CE4EDB89-1E4A-4F2F-8EF5-540C89E843D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7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BC275E70-120A-4E7D-BCB7-BD45F4F7A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6906B0D0-2CD0-4B28-B3D4-2BF660482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AC254767-13D4-4A27-B401-39EB1343A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35063" indent="-225425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590675" indent="-225425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46288" indent="-225425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034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606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178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750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AA9AA869-1A58-450C-95DA-444FDA2E295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7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E6CF0C1B-025F-48FD-AA82-9CFD567BC362}"/>
              </a:ext>
            </a:extLst>
          </p:cNvPr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="" xmlns:a16="http://schemas.microsoft.com/office/drawing/2014/main" id="{AC47D97A-28A0-4073-A82F-97C6154D44E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Полилиния 15">
              <a:extLst>
                <a:ext uri="{FF2B5EF4-FFF2-40B4-BE49-F238E27FC236}">
                  <a16:creationId xmlns="" xmlns:a16="http://schemas.microsoft.com/office/drawing/2014/main" id="{F773FF00-8E9D-4C5F-B0DC-0002B5DAC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986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="" xmlns:a16="http://schemas.microsoft.com/office/drawing/2014/main" id="{53DD6708-D33E-4D5D-8AC0-612772ED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18">
              <a:extLst>
                <a:ext uri="{FF2B5EF4-FFF2-40B4-BE49-F238E27FC236}">
                  <a16:creationId xmlns="" xmlns:a16="http://schemas.microsoft.com/office/drawing/2014/main" id="{ED59E677-3788-4741-90FA-A8C163DC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DA082224-E2E2-4017-BFC7-17FBCE06752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>
            <a:extLst>
              <a:ext uri="{FF2B5EF4-FFF2-40B4-BE49-F238E27FC236}">
                <a16:creationId xmlns="" xmlns:a16="http://schemas.microsoft.com/office/drawing/2014/main" id="{0066AD00-9AA1-409F-A967-37129046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79ABB3-1CEB-4C82-84FB-C7F75BC9D58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12" name="Нижний колонтитул 18">
            <a:extLst>
              <a:ext uri="{FF2B5EF4-FFF2-40B4-BE49-F238E27FC236}">
                <a16:creationId xmlns="" xmlns:a16="http://schemas.microsoft.com/office/drawing/2014/main" id="{953C5675-BBEF-4BE9-8306-F7E76EF8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>
            <a:extLst>
              <a:ext uri="{FF2B5EF4-FFF2-40B4-BE49-F238E27FC236}">
                <a16:creationId xmlns="" xmlns:a16="http://schemas.microsoft.com/office/drawing/2014/main" id="{57D1DF5C-3875-4904-BF4C-2864A3F7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CBFFCB-9078-464E-A4A1-E0D7C8523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348605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8"/>
            <a:ext cx="8229600" cy="328955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B23978CB-C40F-4061-A901-40216A4C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3132-DF61-4213-B4E5-2DED0AE265D0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BDD31F7F-70B3-4941-9DB2-D7F3EB9C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9052695F-6D6B-46DC-98C3-C56D28BB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C344-2028-4D2F-A5BF-A2C41A1F4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96008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1"/>
            <a:ext cx="1777470" cy="41945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D1B04B06-6E51-4DFF-AD53-EBD7BDBF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BDE9-0CA9-4830-A61E-FAEA8458E59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13727840-41CC-4E2B-AA1E-0D8178F8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07B506F5-7594-4243-B379-458790A3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D0A0-30E9-4DE0-BB54-8185CFD25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16078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E8A026F7-8C15-450C-B28F-584C0901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EB9A-FA31-4FD5-B95B-237A30C1C44A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B3F090CA-48D5-4A41-9D05-CBB459CC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0D60B6F0-7BB6-4EFF-AFC6-1C373851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2FB8-F2F8-4112-B706-89A0879D6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97389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="" xmlns:a16="http://schemas.microsoft.com/office/drawing/2014/main" id="{4E89AB55-B16F-4506-95AF-FCAE35B19EDA}"/>
              </a:ext>
            </a:extLst>
          </p:cNvPr>
          <p:cNvSpPr/>
          <p:nvPr/>
        </p:nvSpPr>
        <p:spPr>
          <a:xfrm>
            <a:off x="3636963" y="2254250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1">
            <a:extLst>
              <a:ext uri="{FF2B5EF4-FFF2-40B4-BE49-F238E27FC236}">
                <a16:creationId xmlns="" xmlns:a16="http://schemas.microsoft.com/office/drawing/2014/main" id="{38156981-9F50-49BC-9CD4-912A7B913F1C}"/>
              </a:ext>
            </a:extLst>
          </p:cNvPr>
          <p:cNvSpPr/>
          <p:nvPr/>
        </p:nvSpPr>
        <p:spPr>
          <a:xfrm>
            <a:off x="3449638" y="2254250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7F4A99B3-B7A9-4EB2-919A-96301B05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1D9279-0525-46FA-8FF2-30031B55D2E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48DB7D55-3269-4266-AAD0-D358B0AE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5902570B-D569-40A1-958F-E5AEE821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A479-5473-40B5-94D6-7C63F33F3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62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48FE7C4-73DB-4D08-A9BF-8F588B8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CB1421-D125-4834-A934-3914AD86307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52B905-012E-4684-A076-13C8D425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5BFFDB-A1BF-4992-8EAB-716588A5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A5DC-F6EC-4F27-A8B7-EA73D5EB4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3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68D10F8-560D-49AF-A9A2-95AB375B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30DE9-1A13-489F-A12D-7389CDFF371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3AFC5BC-867E-4FDE-A480-ED895C72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BCAF1C-B41B-4AB0-8621-DD89BD02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3CFD-3977-47E5-9FB7-D2E046BC9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07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C487D87-5805-47FF-9547-9F6E0791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22BE9-64EC-407B-8090-2F8F1E697317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DB163-896E-46D0-BFBB-C922DA5E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1B0638-B2BD-4F55-B0B9-35E6C1CE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3878-5B53-44FF-BB6A-61A299800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71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="" xmlns:a16="http://schemas.microsoft.com/office/drawing/2014/main" id="{3EC96391-743E-4898-BCEE-D21423CB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EE11-FB53-41ED-BBBD-DA560370CB5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="" xmlns:a16="http://schemas.microsoft.com/office/drawing/2014/main" id="{267FFD82-F97B-4524-970D-04596A4A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="" xmlns:a16="http://schemas.microsoft.com/office/drawing/2014/main" id="{A5187279-0B84-4038-B27B-FCB21E82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1EF1-752C-4E65-94D2-1FFC94C68F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93359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CE8CC-1061-44D1-A544-0CB16A6C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D2B8F1-6F54-4173-9619-44BC5C2C114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8328DF-FDB7-4C90-84F1-E650D27E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002865-C9CD-4D8D-BBA7-EB7E9841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B9D9-1A96-4B5E-B6FF-9917DE63D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72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="" xmlns:a16="http://schemas.microsoft.com/office/drawing/2014/main" id="{E90FE3AC-EA0D-4244-BFB0-747C28090653}"/>
              </a:ext>
            </a:extLst>
          </p:cNvPr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="" xmlns:a16="http://schemas.microsoft.com/office/drawing/2014/main" id="{8AF02699-D1F4-438D-8574-7C85F56C32DF}"/>
              </a:ext>
            </a:extLst>
          </p:cNvPr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1AA51F64-00A3-4C6E-93B5-F0E812B8E7C7}"/>
              </a:ext>
            </a:extLst>
          </p:cNvPr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7E84CCC6-D45E-4D3C-AEBA-E07A00CD974B}"/>
              </a:ext>
            </a:extLst>
          </p:cNvPr>
          <p:cNvCxnSpPr/>
          <p:nvPr/>
        </p:nvCxnSpPr>
        <p:spPr>
          <a:xfrm>
            <a:off x="-9235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="" xmlns:a16="http://schemas.microsoft.com/office/drawing/2014/main" id="{13DF77B4-1E17-4A9B-96CA-814D45988828}"/>
              </a:ext>
            </a:extLst>
          </p:cNvPr>
          <p:cNvSpPr/>
          <p:nvPr/>
        </p:nvSpPr>
        <p:spPr>
          <a:xfrm>
            <a:off x="8664575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9">
            <a:extLst>
              <a:ext uri="{FF2B5EF4-FFF2-40B4-BE49-F238E27FC236}">
                <a16:creationId xmlns="" xmlns:a16="http://schemas.microsoft.com/office/drawing/2014/main" id="{20518F83-98D9-45F0-AD67-3FB8AA1CFC49}"/>
              </a:ext>
            </a:extLst>
          </p:cNvPr>
          <p:cNvSpPr/>
          <p:nvPr/>
        </p:nvSpPr>
        <p:spPr>
          <a:xfrm>
            <a:off x="8477250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="" xmlns:a16="http://schemas.microsoft.com/office/drawing/2014/main" id="{0B886B8F-CD05-40DF-8CB9-4CDE2460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32CB24-C05B-4A5B-B688-EF27623069C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="" xmlns:a16="http://schemas.microsoft.com/office/drawing/2014/main" id="{1F1FB55F-1FB2-43AB-A868-96EF4DCA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A8510BA3-AC4D-4FDA-88B8-DC023551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FF39-33E9-4588-B42E-E6747D0869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78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CEC42510-B0C9-4099-B55F-448648622149}"/>
              </a:ext>
            </a:extLst>
          </p:cNvPr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>
            <a:extLst>
              <a:ext uri="{FF2B5EF4-FFF2-40B4-BE49-F238E27FC236}">
                <a16:creationId xmlns="" xmlns:a16="http://schemas.microsoft.com/office/drawing/2014/main" id="{A9885D47-2A23-446D-A5C3-18B656953BB6}"/>
              </a:ext>
            </a:extLst>
          </p:cNvPr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="" xmlns:a16="http://schemas.microsoft.com/office/drawing/2014/main" id="{86EA2492-ACAB-46F1-8116-24E73F3124AC}"/>
              </a:ext>
            </a:extLst>
          </p:cNvPr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40C23A3-D159-4FF6-ABE7-49E4E5EC1022}"/>
              </a:ext>
            </a:extLst>
          </p:cNvPr>
          <p:cNvCxnSpPr/>
          <p:nvPr/>
        </p:nvCxnSpPr>
        <p:spPr>
          <a:xfrm>
            <a:off x="-9235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BFA0D7D7-D42B-4858-96BB-E850C0BF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>
            <a:extLst>
              <a:ext uri="{FF2B5EF4-FFF2-40B4-BE49-F238E27FC236}">
                <a16:creationId xmlns="" xmlns:a16="http://schemas.microsoft.com/office/drawing/2014/main" id="{F45BA35F-4281-4628-B7F9-BA44A78A9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6B1B3D0A-6241-46AA-9BE0-E5C00119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4805363"/>
            <a:ext cx="1919288" cy="274637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E77AFA-D3B2-4F42-A53D-C82D91A88B5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="" xmlns:a16="http://schemas.microsoft.com/office/drawing/2014/main" id="{AAD73FEC-8311-4653-AA62-9E540EF5C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4805363"/>
            <a:ext cx="2351087" cy="2746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="" xmlns:a16="http://schemas.microsoft.com/office/drawing/2014/main" id="{565D659B-D604-4A25-984D-96FDDDE62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4805363"/>
            <a:ext cx="366712" cy="2746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041A13D-B97A-44A6-A0DA-F5CC80D6D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EDD238-F6DD-465E-A18E-A9F86F81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6625"/>
            <a:ext cx="8964614" cy="2470001"/>
          </a:xfrm>
        </p:spPr>
        <p:txBody>
          <a:bodyPr>
            <a:normAutofit fontScale="90000"/>
          </a:bodyPr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4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22B38D-2FD4-40CA-A900-486A37414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354513"/>
            <a:ext cx="8640763" cy="660400"/>
          </a:xfrm>
        </p:spPr>
        <p:txBody>
          <a:bodyPr>
            <a:noAutofit/>
          </a:bodyPr>
          <a:lstStyle/>
          <a:p>
            <a:pPr marR="0" eaLnBrk="1" hangingPunct="1">
              <a:lnSpc>
                <a:spcPct val="80000"/>
              </a:lnSpc>
              <a:defRPr/>
            </a:pPr>
            <a: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</a:t>
            </a:r>
            <a:b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палаты города Магнитогорска</a:t>
            </a:r>
            <a:b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лена </a:t>
            </a:r>
            <a:r>
              <a:rPr lang="ru-RU" alt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Рашитовна</a:t>
            </a:r>
            <a: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Мартынова </a:t>
            </a:r>
            <a:br>
              <a:rPr lang="ru-RU" alt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="" xmlns:a16="http://schemas.microsoft.com/office/drawing/2014/main" id="{174D6621-5304-4FBC-89E3-A645F75E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1FA3D0-4BC3-41A0-A7DD-5DBAD97D580D}"/>
              </a:ext>
            </a:extLst>
          </p:cNvPr>
          <p:cNvSpPr txBox="1"/>
          <p:nvPr/>
        </p:nvSpPr>
        <p:spPr>
          <a:xfrm>
            <a:off x="443724" y="1536635"/>
            <a:ext cx="8235914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Аудит эффективности использования средств,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 на организацию питания воспитанников,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и детей в муниципальных учреждениях города Магнитогорска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2016 -2018 годы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CB266BA0-EFC0-41EB-B157-385F6E3A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Объект 4">
            <a:extLst>
              <a:ext uri="{FF2B5EF4-FFF2-40B4-BE49-F238E27FC236}">
                <a16:creationId xmlns="" xmlns:a16="http://schemas.microsoft.com/office/drawing/2014/main" id="{7E6414E1-90A0-4E80-AD3C-88621C1E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88"/>
            <a:ext cx="9143999" cy="3565525"/>
          </a:xfrm>
        </p:spPr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контрольного мероприятия.</a:t>
            </a:r>
          </a:p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Оценить выполнение вышестоящими распорядителями требований нормативных (распорядительных) документов, определяющих организацию питания воспитанников,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и детей в муниципальных учреждениях города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Оценить выполнение Учреждениями требований нормативных документов при организации питания: охват детей горячим питанием; выполнение натуральных и денежных норм питания;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целевое и эффективное использование полученных денежных средств.</a:t>
            </a:r>
          </a:p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Оценить эффективность использования средств, направленных на организацию питания воспитанников, учащихся и детей в муниципальных учреждениях города Магнитогорска.</a:t>
            </a:r>
          </a:p>
          <a:p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>
            <a:extLst>
              <a:ext uri="{FF2B5EF4-FFF2-40B4-BE49-F238E27FC236}">
                <a16:creationId xmlns="" xmlns:a16="http://schemas.microsoft.com/office/drawing/2014/main" id="{D554B904-B395-4050-8459-AAD4A058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88"/>
            <a:ext cx="9144000" cy="38211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критерии оценки по цели №1. 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полноту и порядок выполнения норм Федеральных законов от 29.12.2012 № 273-ФЗ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Федерации», от 21.12.1996 №159-ФЗ «О дополнительных гарантиях по социальной поддержке детей-сирот и детей, оставшихся без попечения родителей»,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питания. 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 Оценить полноту и порядок реализации мероприятий государственных Программ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Челябинской области» на 2014 - 2019 годы, на 2018 - 2025 годы»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укрепления здоровья детей.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  Оценить соблюдение требований при разработке, реализации и оценки эффективности муниципальных программ «Развитие образования в городе Магнитогорске»,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обслуживание и социальная поддержка жителей города Магнитогорска».  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376A5DF-3CD2-4951-8826-B5EECF47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Рисунок 3">
            <a:extLst>
              <a:ext uri="{FF2B5EF4-FFF2-40B4-BE49-F238E27FC236}">
                <a16:creationId xmlns="" xmlns:a16="http://schemas.microsoft.com/office/drawing/2014/main" id="{A6335EDE-5B79-4743-A1F7-42847A23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55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>
            <a:extLst>
              <a:ext uri="{FF2B5EF4-FFF2-40B4-BE49-F238E27FC236}">
                <a16:creationId xmlns="" xmlns:a16="http://schemas.microsoft.com/office/drawing/2014/main" id="{C01C1718-79C5-4825-B95D-406AA16D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0488"/>
            <a:ext cx="9144000" cy="3783012"/>
          </a:xfrm>
        </p:spPr>
        <p:txBody>
          <a:bodyPr/>
          <a:lstStyle/>
          <a:p>
            <a:pPr marL="0" lvl="1" indent="0" algn="ctr">
              <a:spcBef>
                <a:spcPts val="0"/>
              </a:spcBef>
              <a:buSzPts val="130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критерии оценки по цели №1. 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ts val="1300"/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соответствие установленных количественных показателей по организации питания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утвержденных муниципальных заданиях и показателей муниципальных Программ.  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Оценить обоснованность распределения бюджетных средств на организацию питания в соответствии с потребностью учреждений.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Проверить выполнение требований, установленных постановлениями администрации города Магнитогорска по организации питания.</a:t>
            </a:r>
          </a:p>
          <a:p>
            <a:pPr marL="0" lvl="1" indent="0" algn="just"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 Проверить правильность и правомерность определения нормативных затрат для расчета объема субсидий на финансовое обеспечение выполнения муниципального задания при оказании муниципальных услуг.</a:t>
            </a:r>
          </a:p>
          <a:p>
            <a:endParaRPr lang="ru-RU" altLang="ru-RU" sz="1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8148CBC-5000-4E88-9E3E-55B413B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6" name="Рисунок 3">
            <a:extLst>
              <a:ext uri="{FF2B5EF4-FFF2-40B4-BE49-F238E27FC236}">
                <a16:creationId xmlns="" xmlns:a16="http://schemas.microsoft.com/office/drawing/2014/main" id="{46888253-3D79-48AF-B474-62E02D6B3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3C883359-E7ED-45C2-B4B6-FDE4BA94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88"/>
            <a:ext cx="9144000" cy="3821112"/>
          </a:xfrm>
        </p:spPr>
        <p:txBody>
          <a:bodyPr/>
          <a:lstStyle/>
          <a:p>
            <a:pPr marL="0" lvl="1" indent="0"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SzPts val="130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критерии оценки по цели №2.</a:t>
            </a:r>
          </a:p>
          <a:p>
            <a:pPr marL="0" lvl="1" indent="0" algn="just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  Оценить наличие локальных актов в Учреждениях по организации питания и их исполнение;</a:t>
            </a:r>
          </a:p>
          <a:p>
            <a:pPr marL="0" lvl="1" indent="0" algn="just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Оценить выполнение количественных, качественных показателей муниципальных заданий, достоверность данных, указанных в отчетах о выполнении муниципального задания по выполненным муниципальным работам и оказанным муниципальным услугам.</a:t>
            </a:r>
          </a:p>
          <a:p>
            <a:pPr marL="0" lvl="1" indent="0" algn="just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 Оценить полноту, целевое и эффективное использование средств, полученных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питания.</a:t>
            </a:r>
          </a:p>
          <a:p>
            <a:pPr marL="0" lvl="1" indent="0" algn="just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SzPts val="1300"/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соблюдение установленных денежных норм на питание в учреждениях города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том числе по категориям питающихся).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EA8D343-4CF8-49C5-8FB0-1920D1AC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Рисунок 3">
            <a:extLst>
              <a:ext uri="{FF2B5EF4-FFF2-40B4-BE49-F238E27FC236}">
                <a16:creationId xmlns="" xmlns:a16="http://schemas.microsoft.com/office/drawing/2014/main" id="{60162DE5-8DFF-4869-8639-C4FD80B23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>
            <a:extLst>
              <a:ext uri="{FF2B5EF4-FFF2-40B4-BE49-F238E27FC236}">
                <a16:creationId xmlns="" xmlns:a16="http://schemas.microsoft.com/office/drawing/2014/main" id="{135CAFAB-D203-424E-8EBB-225B2F5B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7788"/>
            <a:ext cx="9144000" cy="3795712"/>
          </a:xfrm>
        </p:spPr>
        <p:txBody>
          <a:bodyPr/>
          <a:lstStyle/>
          <a:p>
            <a:pPr marL="0" marR="0" lvl="1" indent="0" algn="ctr" defTabSz="914400" rtl="0" eaLnBrk="0" fontAlgn="base" latinLnBrk="0" hangingPunct="0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Clr>
                <a:srgbClr val="94B6D2"/>
              </a:buClr>
              <a:buSzPts val="1300"/>
              <a:buFont typeface="Verdana" panose="020B060403050404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и критерии оценки по цели №2.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2.5. Проверить соблюдение федерального законодательства при закупке продуктов питания (аудит закупок). Своевременность и правомерность заключения договоров (контрактов) на поставку продуктов питания, оказания услуг.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2.6. Оценить качество и безопасность поставляемых продуктов питания, организации питания.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 Оценить обоснованность оказания услуг и списания продуктов питания.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 требований СанПиН при организации питания в учреждениях города.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2.8. Оценить правомерность отнесения обучающихся и воспитанников к льготной категории в соответствии с Решениями Магнитогорского городского Собрания депутатов. </a:t>
            </a:r>
          </a:p>
          <a:p>
            <a:pPr marL="107950" indent="0" algn="ctr">
              <a:buClr>
                <a:srgbClr val="94B6D2"/>
              </a:buClr>
              <a:buFont typeface="Wingdings 3" panose="05040102010807070707" pitchFamily="18" charset="2"/>
              <a:buNone/>
            </a:pP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4CB4E7-64E4-44B4-8EAB-A185A904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800" dirty="0"/>
              <a:t>В рамках предварительного контроля, направленного на предупреждение возможных финансовых и экономических рисков, Контрольно-счетной палатой города Магнитогорска осуществляется контроль за соблюдением установленного порядка управления и распоряжения имуществом, находящимся в муниципальной собственности путем осуществления анализа представляемых проектов документов. </a:t>
            </a:r>
            <a:br>
              <a:rPr lang="ru-RU" sz="800" dirty="0"/>
            </a:br>
            <a:endParaRPr lang="ru-RU" dirty="0"/>
          </a:p>
        </p:txBody>
      </p:sp>
      <p:pic>
        <p:nvPicPr>
          <p:cNvPr id="20484" name="Рисунок 3">
            <a:extLst>
              <a:ext uri="{FF2B5EF4-FFF2-40B4-BE49-F238E27FC236}">
                <a16:creationId xmlns="" xmlns:a16="http://schemas.microsoft.com/office/drawing/2014/main" id="{E0A2776F-F795-4E55-BD72-F7014D043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>
            <a:extLst>
              <a:ext uri="{FF2B5EF4-FFF2-40B4-BE49-F238E27FC236}">
                <a16:creationId xmlns="" xmlns:a16="http://schemas.microsoft.com/office/drawing/2014/main" id="{79EA5A2D-F00A-4949-88EB-2C8E4B1C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88"/>
            <a:ext cx="9144000" cy="3454400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критерии оценки по цели №3. 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Оценить достижение запланированных показателей и эффективность реализации </a:t>
            </a:r>
            <a:b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«Развитие образования в городе Магнитогорске», </a:t>
            </a:r>
            <a:b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обслуживание и социальная поддержка жителей города Магнитогорска» </a:t>
            </a:r>
            <a:b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организации питания.</a:t>
            </a:r>
          </a:p>
          <a:p>
            <a:pPr marL="0" indent="0" algn="just">
              <a:lnSpc>
                <a:spcPct val="12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463764F-959F-47DA-8020-04112F35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8" name="Рисунок 3">
            <a:extLst>
              <a:ext uri="{FF2B5EF4-FFF2-40B4-BE49-F238E27FC236}">
                <a16:creationId xmlns="" xmlns:a16="http://schemas.microsoft.com/office/drawing/2014/main" id="{B713A19A-F658-4758-9F01-F6E53D805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25389-CB2B-4C23-90AB-C0817D1B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707654"/>
            <a:ext cx="6512511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14. Выступление заместителя председателя Контрольно-счетной палаты города Магнитогорска Мартыновой Елены Рашитовны на тему: "Аудит эффективности использования средств, направленных на организацию питания воспитанников, учащихся и детей в муниципальных учреждениях города Магнитогорска в период 2016 -2018 годы"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B917C278-F6A1-4235-991F-32EA57895DCE}"/>
</file>

<file path=customXml/itemProps2.xml><?xml version="1.0" encoding="utf-8"?>
<ds:datastoreItem xmlns:ds="http://schemas.openxmlformats.org/officeDocument/2006/customXml" ds:itemID="{692A990E-4850-4A06-8072-08DCEC526395}"/>
</file>

<file path=customXml/itemProps3.xml><?xml version="1.0" encoding="utf-8"?>
<ds:datastoreItem xmlns:ds="http://schemas.openxmlformats.org/officeDocument/2006/customXml" ds:itemID="{48227E4D-527A-4CBB-BE88-E3A45DB4DB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260</Words>
  <Application>Microsoft Office PowerPoint</Application>
  <PresentationFormat>Экран (16:9)</PresentationFormat>
  <Paragraphs>33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предварительного контроля, направленного на предупреждение возможных финансовых и экономических рисков, Контрольно-счетной палатой города Магнитогорска осуществляется контроль за соблюдением установленного порядка управления и распоряжения имуществом, находящимся в муниципальной собственности путем осуществления анализа представляемых проектов документов. 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Порядка осуществления внешней проверки годового отчета об исполнении бюджета города Магнитогорска</dc:title>
  <dc:creator>User0006</dc:creator>
  <cp:lastModifiedBy>Литвинов Андрей</cp:lastModifiedBy>
  <cp:revision>449</cp:revision>
  <cp:lastPrinted>2019-12-18T09:53:06Z</cp:lastPrinted>
  <dcterms:created xsi:type="dcterms:W3CDTF">2014-03-24T02:11:35Z</dcterms:created>
  <dcterms:modified xsi:type="dcterms:W3CDTF">2021-08-27T08:52:30Z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