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</p:sldIdLst>
  <p:sldSz cx="9144000" cy="6858000" type="screen4x3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1036A2-2699-41B1-B0CE-0D30B65C7892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06D636-30EE-4745-800B-EC1389D50E51}">
      <dgm:prSet phldrT="[Текст]" custT="1"/>
      <dgm:spPr/>
      <dgm:t>
        <a:bodyPr/>
        <a:lstStyle/>
        <a:p>
          <a:pPr algn="just" rtl="0"/>
          <a:r>
            <a:rPr kumimoji="0" lang="ru-RU" sz="2000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перераспределение структуры объема, сбора и вывоза ТКО на территории г. Севастополя за счет увеличения доли </a:t>
          </a:r>
          <a:r>
            <a:rPr kumimoji="0" lang="ru-RU" sz="2000" b="0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оказания </a:t>
          </a:r>
          <a:r>
            <a:rPr kumimoji="0" lang="ru-RU" sz="2000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услуг с применением техники регионального оператора;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9C46279-C556-4890-985D-B05248977560}" type="parTrans" cxnId="{E7910108-FFA8-4BD2-88DA-CF0971976997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66ECB1B8-BE5F-4E75-BDFB-D4B28CF5BA39}" type="sibTrans" cxnId="{E7910108-FFA8-4BD2-88DA-CF0971976997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00419A4D-8202-4160-9EF9-30E82C54734B}">
      <dgm:prSet phldrT="[Текст]" custT="1"/>
      <dgm:spPr/>
      <dgm:t>
        <a:bodyPr/>
        <a:lstStyle/>
        <a:p>
          <a:pPr algn="just" rtl="0"/>
          <a:r>
            <a:rPr kumimoji="0" lang="ru-RU" sz="2000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изменения способа коммерческого учета при расчете с операторами на коммерческий учет исходя из массы ТКО, определенной с использованием средств измерения, установленных на полигоне;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6FC9D62-5D24-4F06-9DD2-10B7545E88F2}" type="parTrans" cxnId="{6E46D62A-E7A0-4EB9-AB4F-A1100D24EC8E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656110FF-F7F0-400B-8B99-94FEFE63C405}" type="sibTrans" cxnId="{6E46D62A-E7A0-4EB9-AB4F-A1100D24EC8E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99C8C8E3-F3A8-4FBD-AAA8-9B3060CF37FF}">
      <dgm:prSet phldrT="[Текст]" custT="1"/>
      <dgm:spPr/>
      <dgm:t>
        <a:bodyPr/>
        <a:lstStyle/>
        <a:p>
          <a:pPr algn="just" rtl="0"/>
          <a:r>
            <a:rPr kumimoji="0" lang="ru-RU" sz="2000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организация системы управления дебиторской и кредиторской задолженностях на предприятии.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A6E997BE-CFAB-4E0C-9400-CA01D5C27306}" type="parTrans" cxnId="{771FC5F3-A46E-446E-A216-C3E5F57F1A5A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5C1833DC-7AE0-4551-9DCD-29536FECFF5D}" type="sibTrans" cxnId="{771FC5F3-A46E-446E-A216-C3E5F57F1A5A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811782AF-25B1-49E5-A9E9-F0951BD227B6}" type="pres">
      <dgm:prSet presAssocID="{081036A2-2699-41B1-B0CE-0D30B65C789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D8249F-44FD-41F5-9634-A96A6839D054}" type="pres">
      <dgm:prSet presAssocID="{8606D636-30EE-4745-800B-EC1389D50E51}" presName="parentLin" presStyleCnt="0"/>
      <dgm:spPr/>
    </dgm:pt>
    <dgm:pt modelId="{B59A8FD1-3E92-4829-8AE2-2939576EB8F0}" type="pres">
      <dgm:prSet presAssocID="{8606D636-30EE-4745-800B-EC1389D50E5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E4DEC18-6078-4FBF-ACEC-491537DB344A}" type="pres">
      <dgm:prSet presAssocID="{8606D636-30EE-4745-800B-EC1389D50E51}" presName="parentText" presStyleLbl="node1" presStyleIdx="0" presStyleCnt="3" custScaleX="1142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E62047-61F1-40C8-8665-F935DEF22024}" type="pres">
      <dgm:prSet presAssocID="{8606D636-30EE-4745-800B-EC1389D50E51}" presName="negativeSpace" presStyleCnt="0"/>
      <dgm:spPr/>
    </dgm:pt>
    <dgm:pt modelId="{74F191E8-7B94-4BD1-86C8-BB8CC6DF0442}" type="pres">
      <dgm:prSet presAssocID="{8606D636-30EE-4745-800B-EC1389D50E51}" presName="childText" presStyleLbl="conFgAcc1" presStyleIdx="0" presStyleCnt="3">
        <dgm:presLayoutVars>
          <dgm:bulletEnabled val="1"/>
        </dgm:presLayoutVars>
      </dgm:prSet>
      <dgm:spPr/>
    </dgm:pt>
    <dgm:pt modelId="{C01CE88B-5D7B-41DF-9FCC-1AE3AEEBE5D9}" type="pres">
      <dgm:prSet presAssocID="{66ECB1B8-BE5F-4E75-BDFB-D4B28CF5BA39}" presName="spaceBetweenRectangles" presStyleCnt="0"/>
      <dgm:spPr/>
    </dgm:pt>
    <dgm:pt modelId="{E98E6D43-D8F3-435F-9171-025E7B0BF985}" type="pres">
      <dgm:prSet presAssocID="{00419A4D-8202-4160-9EF9-30E82C54734B}" presName="parentLin" presStyleCnt="0"/>
      <dgm:spPr/>
    </dgm:pt>
    <dgm:pt modelId="{B0838887-E6E8-4BEE-AF47-52E9B8824061}" type="pres">
      <dgm:prSet presAssocID="{00419A4D-8202-4160-9EF9-30E82C54734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17E8F52-785A-4DAB-8C14-2C20C33A8A05}" type="pres">
      <dgm:prSet presAssocID="{00419A4D-8202-4160-9EF9-30E82C54734B}" presName="parentText" presStyleLbl="node1" presStyleIdx="1" presStyleCnt="3" custScaleX="1149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5A4100-8397-40FD-8CFD-26EB938C35C8}" type="pres">
      <dgm:prSet presAssocID="{00419A4D-8202-4160-9EF9-30E82C54734B}" presName="negativeSpace" presStyleCnt="0"/>
      <dgm:spPr/>
    </dgm:pt>
    <dgm:pt modelId="{49500CC8-46EC-48C8-BA1E-4E07693E789A}" type="pres">
      <dgm:prSet presAssocID="{00419A4D-8202-4160-9EF9-30E82C54734B}" presName="childText" presStyleLbl="conFgAcc1" presStyleIdx="1" presStyleCnt="3">
        <dgm:presLayoutVars>
          <dgm:bulletEnabled val="1"/>
        </dgm:presLayoutVars>
      </dgm:prSet>
      <dgm:spPr/>
    </dgm:pt>
    <dgm:pt modelId="{BCE0B972-616A-448B-9F62-73B44AA36A14}" type="pres">
      <dgm:prSet presAssocID="{656110FF-F7F0-400B-8B99-94FEFE63C405}" presName="spaceBetweenRectangles" presStyleCnt="0"/>
      <dgm:spPr/>
    </dgm:pt>
    <dgm:pt modelId="{549CD929-93EF-4A2D-AE75-B1C4DFA1F79D}" type="pres">
      <dgm:prSet presAssocID="{99C8C8E3-F3A8-4FBD-AAA8-9B3060CF37FF}" presName="parentLin" presStyleCnt="0"/>
      <dgm:spPr/>
    </dgm:pt>
    <dgm:pt modelId="{9A1BBF2A-CFC7-4302-BCEE-9EE345D05205}" type="pres">
      <dgm:prSet presAssocID="{99C8C8E3-F3A8-4FBD-AAA8-9B3060CF37F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09AAD25-80E5-4E1D-B257-E1A6F78C9878}" type="pres">
      <dgm:prSet presAssocID="{99C8C8E3-F3A8-4FBD-AAA8-9B3060CF37FF}" presName="parentText" presStyleLbl="node1" presStyleIdx="2" presStyleCnt="3" custScaleX="1149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211458-8F5B-415F-AC2A-277FA4D6A2DE}" type="pres">
      <dgm:prSet presAssocID="{99C8C8E3-F3A8-4FBD-AAA8-9B3060CF37FF}" presName="negativeSpace" presStyleCnt="0"/>
      <dgm:spPr/>
    </dgm:pt>
    <dgm:pt modelId="{C93E8F07-818D-49E1-975F-9BBDCCB506AB}" type="pres">
      <dgm:prSet presAssocID="{99C8C8E3-F3A8-4FBD-AAA8-9B3060CF37F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E46D62A-E7A0-4EB9-AB4F-A1100D24EC8E}" srcId="{081036A2-2699-41B1-B0CE-0D30B65C7892}" destId="{00419A4D-8202-4160-9EF9-30E82C54734B}" srcOrd="1" destOrd="0" parTransId="{86FC9D62-5D24-4F06-9DD2-10B7545E88F2}" sibTransId="{656110FF-F7F0-400B-8B99-94FEFE63C405}"/>
    <dgm:cxn modelId="{C5A39011-C15B-4D77-8CAF-59E72B674A62}" type="presOf" srcId="{99C8C8E3-F3A8-4FBD-AAA8-9B3060CF37FF}" destId="{309AAD25-80E5-4E1D-B257-E1A6F78C9878}" srcOrd="1" destOrd="0" presId="urn:microsoft.com/office/officeart/2005/8/layout/list1"/>
    <dgm:cxn modelId="{771FC5F3-A46E-446E-A216-C3E5F57F1A5A}" srcId="{081036A2-2699-41B1-B0CE-0D30B65C7892}" destId="{99C8C8E3-F3A8-4FBD-AAA8-9B3060CF37FF}" srcOrd="2" destOrd="0" parTransId="{A6E997BE-CFAB-4E0C-9400-CA01D5C27306}" sibTransId="{5C1833DC-7AE0-4551-9DCD-29536FECFF5D}"/>
    <dgm:cxn modelId="{486578D1-39E3-4848-AA91-FB76E2A9ACE4}" type="presOf" srcId="{081036A2-2699-41B1-B0CE-0D30B65C7892}" destId="{811782AF-25B1-49E5-A9E9-F0951BD227B6}" srcOrd="0" destOrd="0" presId="urn:microsoft.com/office/officeart/2005/8/layout/list1"/>
    <dgm:cxn modelId="{3DBC6A59-AA2D-4E07-BDF6-91A87718B756}" type="presOf" srcId="{8606D636-30EE-4745-800B-EC1389D50E51}" destId="{AE4DEC18-6078-4FBF-ACEC-491537DB344A}" srcOrd="1" destOrd="0" presId="urn:microsoft.com/office/officeart/2005/8/layout/list1"/>
    <dgm:cxn modelId="{A605ABCE-D0B3-4746-8A0A-89EA37649A7C}" type="presOf" srcId="{00419A4D-8202-4160-9EF9-30E82C54734B}" destId="{B0838887-E6E8-4BEE-AF47-52E9B8824061}" srcOrd="0" destOrd="0" presId="urn:microsoft.com/office/officeart/2005/8/layout/list1"/>
    <dgm:cxn modelId="{56FB8F26-C713-4DB7-824E-45096AEB6872}" type="presOf" srcId="{99C8C8E3-F3A8-4FBD-AAA8-9B3060CF37FF}" destId="{9A1BBF2A-CFC7-4302-BCEE-9EE345D05205}" srcOrd="0" destOrd="0" presId="urn:microsoft.com/office/officeart/2005/8/layout/list1"/>
    <dgm:cxn modelId="{072AEBA9-A269-4D81-80E4-ED1596585776}" type="presOf" srcId="{00419A4D-8202-4160-9EF9-30E82C54734B}" destId="{E17E8F52-785A-4DAB-8C14-2C20C33A8A05}" srcOrd="1" destOrd="0" presId="urn:microsoft.com/office/officeart/2005/8/layout/list1"/>
    <dgm:cxn modelId="{E7910108-FFA8-4BD2-88DA-CF0971976997}" srcId="{081036A2-2699-41B1-B0CE-0D30B65C7892}" destId="{8606D636-30EE-4745-800B-EC1389D50E51}" srcOrd="0" destOrd="0" parTransId="{29C46279-C556-4890-985D-B05248977560}" sibTransId="{66ECB1B8-BE5F-4E75-BDFB-D4B28CF5BA39}"/>
    <dgm:cxn modelId="{A3A2A9DA-0019-42B3-A5F5-88E9832EAB1D}" type="presOf" srcId="{8606D636-30EE-4745-800B-EC1389D50E51}" destId="{B59A8FD1-3E92-4829-8AE2-2939576EB8F0}" srcOrd="0" destOrd="0" presId="urn:microsoft.com/office/officeart/2005/8/layout/list1"/>
    <dgm:cxn modelId="{051B95DD-C65E-4DAA-A1E8-2D1BDA06369A}" type="presParOf" srcId="{811782AF-25B1-49E5-A9E9-F0951BD227B6}" destId="{A9D8249F-44FD-41F5-9634-A96A6839D054}" srcOrd="0" destOrd="0" presId="urn:microsoft.com/office/officeart/2005/8/layout/list1"/>
    <dgm:cxn modelId="{71308808-9D40-4EFA-A764-0CECC58F87E2}" type="presParOf" srcId="{A9D8249F-44FD-41F5-9634-A96A6839D054}" destId="{B59A8FD1-3E92-4829-8AE2-2939576EB8F0}" srcOrd="0" destOrd="0" presId="urn:microsoft.com/office/officeart/2005/8/layout/list1"/>
    <dgm:cxn modelId="{C6A50CB1-2A90-4385-B7E0-3F12DE9FC9F8}" type="presParOf" srcId="{A9D8249F-44FD-41F5-9634-A96A6839D054}" destId="{AE4DEC18-6078-4FBF-ACEC-491537DB344A}" srcOrd="1" destOrd="0" presId="urn:microsoft.com/office/officeart/2005/8/layout/list1"/>
    <dgm:cxn modelId="{1993C767-DD0C-4503-AA02-5ABFD1458D7E}" type="presParOf" srcId="{811782AF-25B1-49E5-A9E9-F0951BD227B6}" destId="{FAE62047-61F1-40C8-8665-F935DEF22024}" srcOrd="1" destOrd="0" presId="urn:microsoft.com/office/officeart/2005/8/layout/list1"/>
    <dgm:cxn modelId="{02BBDFF5-F273-4669-AFDB-673355089A10}" type="presParOf" srcId="{811782AF-25B1-49E5-A9E9-F0951BD227B6}" destId="{74F191E8-7B94-4BD1-86C8-BB8CC6DF0442}" srcOrd="2" destOrd="0" presId="urn:microsoft.com/office/officeart/2005/8/layout/list1"/>
    <dgm:cxn modelId="{7973E21E-CE0C-4A47-870B-37FF1C5F050C}" type="presParOf" srcId="{811782AF-25B1-49E5-A9E9-F0951BD227B6}" destId="{C01CE88B-5D7B-41DF-9FCC-1AE3AEEBE5D9}" srcOrd="3" destOrd="0" presId="urn:microsoft.com/office/officeart/2005/8/layout/list1"/>
    <dgm:cxn modelId="{AA33928F-DBD0-4B5D-AC5A-7C09B9612857}" type="presParOf" srcId="{811782AF-25B1-49E5-A9E9-F0951BD227B6}" destId="{E98E6D43-D8F3-435F-9171-025E7B0BF985}" srcOrd="4" destOrd="0" presId="urn:microsoft.com/office/officeart/2005/8/layout/list1"/>
    <dgm:cxn modelId="{51D24223-70F8-4C97-9257-982556AE9988}" type="presParOf" srcId="{E98E6D43-D8F3-435F-9171-025E7B0BF985}" destId="{B0838887-E6E8-4BEE-AF47-52E9B8824061}" srcOrd="0" destOrd="0" presId="urn:microsoft.com/office/officeart/2005/8/layout/list1"/>
    <dgm:cxn modelId="{40B7C25F-FD32-46C1-B54E-CEFF5CFE8BDE}" type="presParOf" srcId="{E98E6D43-D8F3-435F-9171-025E7B0BF985}" destId="{E17E8F52-785A-4DAB-8C14-2C20C33A8A05}" srcOrd="1" destOrd="0" presId="urn:microsoft.com/office/officeart/2005/8/layout/list1"/>
    <dgm:cxn modelId="{F4602BB2-42D5-4C2B-AC80-DE1E0B668CB7}" type="presParOf" srcId="{811782AF-25B1-49E5-A9E9-F0951BD227B6}" destId="{B85A4100-8397-40FD-8CFD-26EB938C35C8}" srcOrd="5" destOrd="0" presId="urn:microsoft.com/office/officeart/2005/8/layout/list1"/>
    <dgm:cxn modelId="{4A8A534C-C135-4538-A303-B03E50D47D64}" type="presParOf" srcId="{811782AF-25B1-49E5-A9E9-F0951BD227B6}" destId="{49500CC8-46EC-48C8-BA1E-4E07693E789A}" srcOrd="6" destOrd="0" presId="urn:microsoft.com/office/officeart/2005/8/layout/list1"/>
    <dgm:cxn modelId="{C006DAD2-D009-4F69-93C8-15CB43A10682}" type="presParOf" srcId="{811782AF-25B1-49E5-A9E9-F0951BD227B6}" destId="{BCE0B972-616A-448B-9F62-73B44AA36A14}" srcOrd="7" destOrd="0" presId="urn:microsoft.com/office/officeart/2005/8/layout/list1"/>
    <dgm:cxn modelId="{7F652092-1A76-4E5D-BC98-0F41AE4C719D}" type="presParOf" srcId="{811782AF-25B1-49E5-A9E9-F0951BD227B6}" destId="{549CD929-93EF-4A2D-AE75-B1C4DFA1F79D}" srcOrd="8" destOrd="0" presId="urn:microsoft.com/office/officeart/2005/8/layout/list1"/>
    <dgm:cxn modelId="{94D12CC6-C06D-40E8-BA60-A1AAEF7FA383}" type="presParOf" srcId="{549CD929-93EF-4A2D-AE75-B1C4DFA1F79D}" destId="{9A1BBF2A-CFC7-4302-BCEE-9EE345D05205}" srcOrd="0" destOrd="0" presId="urn:microsoft.com/office/officeart/2005/8/layout/list1"/>
    <dgm:cxn modelId="{780986A1-9F6A-4BC7-A4E0-A8BEA59B2A3C}" type="presParOf" srcId="{549CD929-93EF-4A2D-AE75-B1C4DFA1F79D}" destId="{309AAD25-80E5-4E1D-B257-E1A6F78C9878}" srcOrd="1" destOrd="0" presId="urn:microsoft.com/office/officeart/2005/8/layout/list1"/>
    <dgm:cxn modelId="{7C9AB7EB-BF86-4C4E-8A2D-2B25E197E652}" type="presParOf" srcId="{811782AF-25B1-49E5-A9E9-F0951BD227B6}" destId="{BF211458-8F5B-415F-AC2A-277FA4D6A2DE}" srcOrd="9" destOrd="0" presId="urn:microsoft.com/office/officeart/2005/8/layout/list1"/>
    <dgm:cxn modelId="{21D22F13-FFE7-44DF-AF24-FB035059011A}" type="presParOf" srcId="{811782AF-25B1-49E5-A9E9-F0951BD227B6}" destId="{C93E8F07-818D-49E1-975F-9BBDCCB506A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BBEA02-EB6B-4AE6-8A8A-B50599165806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6CE503-EA19-4AC6-A4C8-A618F42A4B2A}">
      <dgm:prSet phldrT="[Текст]"/>
      <dgm:spPr/>
      <dgm:t>
        <a:bodyPr/>
        <a:lstStyle/>
        <a:p>
          <a:pPr algn="just" rtl="0"/>
          <a:r>
            <a:rPr kumimoji="0" lang="ru-RU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Определение факторов, которые могут оказать влияние на сложившуюся ситуацию;</a:t>
          </a:r>
          <a:endParaRPr lang="ru-RU" dirty="0"/>
        </a:p>
      </dgm:t>
    </dgm:pt>
    <dgm:pt modelId="{1BFD2A90-CEAC-4CB3-88A7-5A86922FF002}" type="parTrans" cxnId="{85C2AC32-A2EA-4015-9871-935B3C2AE957}">
      <dgm:prSet/>
      <dgm:spPr/>
      <dgm:t>
        <a:bodyPr/>
        <a:lstStyle/>
        <a:p>
          <a:endParaRPr lang="ru-RU"/>
        </a:p>
      </dgm:t>
    </dgm:pt>
    <dgm:pt modelId="{C432134E-D1C7-44C6-B828-778556B1EF8D}" type="sibTrans" cxnId="{85C2AC32-A2EA-4015-9871-935B3C2AE957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815A2A5A-1BC5-4C10-8A94-E390D4848B4B}">
      <dgm:prSet phldrT="[Текст]"/>
      <dgm:spPr/>
      <dgm:t>
        <a:bodyPr/>
        <a:lstStyle/>
        <a:p>
          <a:pPr algn="just" rtl="0"/>
          <a:r>
            <a:rPr kumimoji="0" lang="ru-RU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Сбор информации по динамике и характеру изменения каждого фактора;</a:t>
          </a:r>
          <a:endParaRPr lang="ru-RU" dirty="0"/>
        </a:p>
      </dgm:t>
    </dgm:pt>
    <dgm:pt modelId="{FD3ABEB6-9F63-44AF-8190-C26962678F86}" type="parTrans" cxnId="{08FE8B57-836A-4E44-863F-F1C395D58050}">
      <dgm:prSet/>
      <dgm:spPr/>
      <dgm:t>
        <a:bodyPr/>
        <a:lstStyle/>
        <a:p>
          <a:endParaRPr lang="ru-RU"/>
        </a:p>
      </dgm:t>
    </dgm:pt>
    <dgm:pt modelId="{48A8EA36-3A9E-4F1A-A733-D63F4F0E3299}" type="sibTrans" cxnId="{08FE8B57-836A-4E44-863F-F1C395D58050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D99E1EE9-90D9-47EC-A01B-008327EF61B3}">
      <dgm:prSet phldrT="[Текст]"/>
      <dgm:spPr/>
      <dgm:t>
        <a:bodyPr/>
        <a:lstStyle/>
        <a:p>
          <a:pPr algn="just" rtl="0"/>
          <a:r>
            <a:rPr kumimoji="0" lang="ru-RU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Анализ значимости и степени влияния каждого фактора;</a:t>
          </a:r>
          <a:endParaRPr lang="ru-RU" dirty="0"/>
        </a:p>
      </dgm:t>
    </dgm:pt>
    <dgm:pt modelId="{754E08A0-36DA-42C7-A0A5-173825CAC565}" type="parTrans" cxnId="{420D2474-4773-4BC2-9AF3-265D7000E842}">
      <dgm:prSet/>
      <dgm:spPr/>
      <dgm:t>
        <a:bodyPr/>
        <a:lstStyle/>
        <a:p>
          <a:endParaRPr lang="ru-RU"/>
        </a:p>
      </dgm:t>
    </dgm:pt>
    <dgm:pt modelId="{D7506F4D-24A8-4203-9BFF-37AC8DE05B86}" type="sibTrans" cxnId="{420D2474-4773-4BC2-9AF3-265D7000E842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06611830-A956-4B24-A9B0-EF90A61AE4C8}">
      <dgm:prSet/>
      <dgm:spPr/>
      <dgm:t>
        <a:bodyPr/>
        <a:lstStyle/>
        <a:p>
          <a:pPr algn="just" rtl="0"/>
          <a:r>
            <a:rPr kumimoji="0" lang="ru-RU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Составление сводной таблицы </a:t>
          </a:r>
          <a:r>
            <a:rPr kumimoji="0" lang="en-US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PESTEL</a:t>
          </a:r>
          <a:r>
            <a:rPr kumimoji="0" lang="ru-RU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</a:t>
          </a:r>
          <a:r>
            <a:rPr kumimoji="0" lang="ru-RU" b="0" i="0" u="none" strike="noStrike" cap="none" normalizeH="0" baseline="0" dirty="0">
              <a:ln/>
              <a:effectLst/>
              <a:latin typeface="Calibri"/>
              <a:ea typeface="Calibri" pitchFamily="34" charset="0"/>
              <a:cs typeface="Times New Roman" pitchFamily="18" charset="0"/>
            </a:rPr>
            <a:t>–</a:t>
          </a:r>
          <a:r>
            <a:rPr kumimoji="0" lang="ru-RU" b="0" i="0" u="none" strike="noStrike" cap="none" normalizeH="0" baseline="0" dirty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анализа.</a:t>
          </a:r>
          <a:endParaRPr kumimoji="0" lang="ru-RU" b="0" i="0" u="none" strike="noStrike" cap="none" normalizeH="0" baseline="0" dirty="0">
            <a:ln/>
            <a:effectLst/>
            <a:latin typeface="Arial" pitchFamily="34" charset="0"/>
            <a:cs typeface="Arial" pitchFamily="34" charset="0"/>
          </a:endParaRPr>
        </a:p>
      </dgm:t>
    </dgm:pt>
    <dgm:pt modelId="{8F4A0EF1-2E6B-4916-BBE6-9558025658B8}" type="parTrans" cxnId="{ACDCF7F2-9972-4AE8-972D-A9440D541B52}">
      <dgm:prSet/>
      <dgm:spPr/>
      <dgm:t>
        <a:bodyPr/>
        <a:lstStyle/>
        <a:p>
          <a:endParaRPr lang="ru-RU"/>
        </a:p>
      </dgm:t>
    </dgm:pt>
    <dgm:pt modelId="{ACE00D98-2AF2-40A5-A250-3AB66619A087}" type="sibTrans" cxnId="{ACDCF7F2-9972-4AE8-972D-A9440D541B52}">
      <dgm:prSet/>
      <dgm:spPr/>
      <dgm:t>
        <a:bodyPr/>
        <a:lstStyle/>
        <a:p>
          <a:endParaRPr lang="ru-RU"/>
        </a:p>
      </dgm:t>
    </dgm:pt>
    <dgm:pt modelId="{877F255F-1D87-42FD-8558-4780975D5F66}" type="pres">
      <dgm:prSet presAssocID="{41BBEA02-EB6B-4AE6-8A8A-B5059916580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FE370F-19E1-4922-99F7-470EA4AB09A4}" type="pres">
      <dgm:prSet presAssocID="{41BBEA02-EB6B-4AE6-8A8A-B50599165806}" presName="dummyMaxCanvas" presStyleCnt="0">
        <dgm:presLayoutVars/>
      </dgm:prSet>
      <dgm:spPr/>
    </dgm:pt>
    <dgm:pt modelId="{BF7A7E9B-235B-44AC-BD05-7276DE080037}" type="pres">
      <dgm:prSet presAssocID="{41BBEA02-EB6B-4AE6-8A8A-B5059916580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66C988-9BE5-44CC-9404-0166D0C3A376}" type="pres">
      <dgm:prSet presAssocID="{41BBEA02-EB6B-4AE6-8A8A-B5059916580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9133DD-38BB-4B8B-84FB-13AB383610AF}" type="pres">
      <dgm:prSet presAssocID="{41BBEA02-EB6B-4AE6-8A8A-B5059916580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813A02-6428-4087-8E28-BA9E44B00427}" type="pres">
      <dgm:prSet presAssocID="{41BBEA02-EB6B-4AE6-8A8A-B5059916580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C994CA-32F5-4F77-B1ED-B0C5B46998D4}" type="pres">
      <dgm:prSet presAssocID="{41BBEA02-EB6B-4AE6-8A8A-B5059916580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37234B-B68E-416F-8F27-FF66B1B9EE32}" type="pres">
      <dgm:prSet presAssocID="{41BBEA02-EB6B-4AE6-8A8A-B5059916580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6E630F-2E2E-4882-9F0A-477F31330BC0}" type="pres">
      <dgm:prSet presAssocID="{41BBEA02-EB6B-4AE6-8A8A-B5059916580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E7D3FE-FDCC-4614-9624-1FC3D20FB518}" type="pres">
      <dgm:prSet presAssocID="{41BBEA02-EB6B-4AE6-8A8A-B5059916580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989F02-AD49-4AB1-8428-C77726BB42E2}" type="pres">
      <dgm:prSet presAssocID="{41BBEA02-EB6B-4AE6-8A8A-B5059916580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F4FD35-BD7A-4FD2-84E1-7F9C4B8D0D97}" type="pres">
      <dgm:prSet presAssocID="{41BBEA02-EB6B-4AE6-8A8A-B5059916580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E8BCD-6B20-4050-B163-955DD5047494}" type="pres">
      <dgm:prSet presAssocID="{41BBEA02-EB6B-4AE6-8A8A-B5059916580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DCF7F2-9972-4AE8-972D-A9440D541B52}" srcId="{41BBEA02-EB6B-4AE6-8A8A-B50599165806}" destId="{06611830-A956-4B24-A9B0-EF90A61AE4C8}" srcOrd="3" destOrd="0" parTransId="{8F4A0EF1-2E6B-4916-BBE6-9558025658B8}" sibTransId="{ACE00D98-2AF2-40A5-A250-3AB66619A087}"/>
    <dgm:cxn modelId="{C5496515-092F-48AC-8649-B42903EAFFA6}" type="presOf" srcId="{815A2A5A-1BC5-4C10-8A94-E390D4848B4B}" destId="{7D989F02-AD49-4AB1-8428-C77726BB42E2}" srcOrd="1" destOrd="0" presId="urn:microsoft.com/office/officeart/2005/8/layout/vProcess5"/>
    <dgm:cxn modelId="{420D2474-4773-4BC2-9AF3-265D7000E842}" srcId="{41BBEA02-EB6B-4AE6-8A8A-B50599165806}" destId="{D99E1EE9-90D9-47EC-A01B-008327EF61B3}" srcOrd="2" destOrd="0" parTransId="{754E08A0-36DA-42C7-A0A5-173825CAC565}" sibTransId="{D7506F4D-24A8-4203-9BFF-37AC8DE05B86}"/>
    <dgm:cxn modelId="{08FE8B57-836A-4E44-863F-F1C395D58050}" srcId="{41BBEA02-EB6B-4AE6-8A8A-B50599165806}" destId="{815A2A5A-1BC5-4C10-8A94-E390D4848B4B}" srcOrd="1" destOrd="0" parTransId="{FD3ABEB6-9F63-44AF-8190-C26962678F86}" sibTransId="{48A8EA36-3A9E-4F1A-A733-D63F4F0E3299}"/>
    <dgm:cxn modelId="{5D4CA50E-89F4-47AB-8C41-BC2B666B0215}" type="presOf" srcId="{48A8EA36-3A9E-4F1A-A733-D63F4F0E3299}" destId="{D337234B-B68E-416F-8F27-FF66B1B9EE32}" srcOrd="0" destOrd="0" presId="urn:microsoft.com/office/officeart/2005/8/layout/vProcess5"/>
    <dgm:cxn modelId="{2670C723-7C30-4D44-ACF4-C5091B997E85}" type="presOf" srcId="{815A2A5A-1BC5-4C10-8A94-E390D4848B4B}" destId="{AA66C988-9BE5-44CC-9404-0166D0C3A376}" srcOrd="0" destOrd="0" presId="urn:microsoft.com/office/officeart/2005/8/layout/vProcess5"/>
    <dgm:cxn modelId="{DFBEA1C2-9A80-4C0B-8F1C-679072E2218E}" type="presOf" srcId="{A56CE503-EA19-4AC6-A4C8-A618F42A4B2A}" destId="{ABE7D3FE-FDCC-4614-9624-1FC3D20FB518}" srcOrd="1" destOrd="0" presId="urn:microsoft.com/office/officeart/2005/8/layout/vProcess5"/>
    <dgm:cxn modelId="{EE76AB5C-D097-449D-BE3F-9FBCD94C82F8}" type="presOf" srcId="{A56CE503-EA19-4AC6-A4C8-A618F42A4B2A}" destId="{BF7A7E9B-235B-44AC-BD05-7276DE080037}" srcOrd="0" destOrd="0" presId="urn:microsoft.com/office/officeart/2005/8/layout/vProcess5"/>
    <dgm:cxn modelId="{AE32B2C2-BFF0-4170-B115-4FA7F573FFBC}" type="presOf" srcId="{06611830-A956-4B24-A9B0-EF90A61AE4C8}" destId="{108E8BCD-6B20-4050-B163-955DD5047494}" srcOrd="1" destOrd="0" presId="urn:microsoft.com/office/officeart/2005/8/layout/vProcess5"/>
    <dgm:cxn modelId="{F2307B96-6DB5-4B94-9937-38F2C2BBD73C}" type="presOf" srcId="{06611830-A956-4B24-A9B0-EF90A61AE4C8}" destId="{FA813A02-6428-4087-8E28-BA9E44B00427}" srcOrd="0" destOrd="0" presId="urn:microsoft.com/office/officeart/2005/8/layout/vProcess5"/>
    <dgm:cxn modelId="{3474FD57-5950-4389-ADD7-FEAA3A086B43}" type="presOf" srcId="{D7506F4D-24A8-4203-9BFF-37AC8DE05B86}" destId="{076E630F-2E2E-4882-9F0A-477F31330BC0}" srcOrd="0" destOrd="0" presId="urn:microsoft.com/office/officeart/2005/8/layout/vProcess5"/>
    <dgm:cxn modelId="{424207CF-1B04-4407-ACC2-A89573B02E2A}" type="presOf" srcId="{D99E1EE9-90D9-47EC-A01B-008327EF61B3}" destId="{78F4FD35-BD7A-4FD2-84E1-7F9C4B8D0D97}" srcOrd="1" destOrd="0" presId="urn:microsoft.com/office/officeart/2005/8/layout/vProcess5"/>
    <dgm:cxn modelId="{4C213A54-F7B5-4D10-9EAF-802AFFC9DC95}" type="presOf" srcId="{41BBEA02-EB6B-4AE6-8A8A-B50599165806}" destId="{877F255F-1D87-42FD-8558-4780975D5F66}" srcOrd="0" destOrd="0" presId="urn:microsoft.com/office/officeart/2005/8/layout/vProcess5"/>
    <dgm:cxn modelId="{85C2AC32-A2EA-4015-9871-935B3C2AE957}" srcId="{41BBEA02-EB6B-4AE6-8A8A-B50599165806}" destId="{A56CE503-EA19-4AC6-A4C8-A618F42A4B2A}" srcOrd="0" destOrd="0" parTransId="{1BFD2A90-CEAC-4CB3-88A7-5A86922FF002}" sibTransId="{C432134E-D1C7-44C6-B828-778556B1EF8D}"/>
    <dgm:cxn modelId="{8A079A87-F150-4F88-9CEA-E2A8B3DE8ADD}" type="presOf" srcId="{C432134E-D1C7-44C6-B828-778556B1EF8D}" destId="{9BC994CA-32F5-4F77-B1ED-B0C5B46998D4}" srcOrd="0" destOrd="0" presId="urn:microsoft.com/office/officeart/2005/8/layout/vProcess5"/>
    <dgm:cxn modelId="{8C6CE5B6-B990-4992-9B0C-3B49573DD5AF}" type="presOf" srcId="{D99E1EE9-90D9-47EC-A01B-008327EF61B3}" destId="{819133DD-38BB-4B8B-84FB-13AB383610AF}" srcOrd="0" destOrd="0" presId="urn:microsoft.com/office/officeart/2005/8/layout/vProcess5"/>
    <dgm:cxn modelId="{9891B894-83F5-4982-BC45-27FDCB15DB45}" type="presParOf" srcId="{877F255F-1D87-42FD-8558-4780975D5F66}" destId="{E1FE370F-19E1-4922-99F7-470EA4AB09A4}" srcOrd="0" destOrd="0" presId="urn:microsoft.com/office/officeart/2005/8/layout/vProcess5"/>
    <dgm:cxn modelId="{A28A96E9-C743-4669-BA0F-5BEC86FD2D05}" type="presParOf" srcId="{877F255F-1D87-42FD-8558-4780975D5F66}" destId="{BF7A7E9B-235B-44AC-BD05-7276DE080037}" srcOrd="1" destOrd="0" presId="urn:microsoft.com/office/officeart/2005/8/layout/vProcess5"/>
    <dgm:cxn modelId="{6E9041E0-01F3-4B53-A56B-E8D2B537F948}" type="presParOf" srcId="{877F255F-1D87-42FD-8558-4780975D5F66}" destId="{AA66C988-9BE5-44CC-9404-0166D0C3A376}" srcOrd="2" destOrd="0" presId="urn:microsoft.com/office/officeart/2005/8/layout/vProcess5"/>
    <dgm:cxn modelId="{FE0E7721-C2EE-4A68-B5BE-C42CC4374071}" type="presParOf" srcId="{877F255F-1D87-42FD-8558-4780975D5F66}" destId="{819133DD-38BB-4B8B-84FB-13AB383610AF}" srcOrd="3" destOrd="0" presId="urn:microsoft.com/office/officeart/2005/8/layout/vProcess5"/>
    <dgm:cxn modelId="{1045E085-0A96-45A9-B228-407F45133380}" type="presParOf" srcId="{877F255F-1D87-42FD-8558-4780975D5F66}" destId="{FA813A02-6428-4087-8E28-BA9E44B00427}" srcOrd="4" destOrd="0" presId="urn:microsoft.com/office/officeart/2005/8/layout/vProcess5"/>
    <dgm:cxn modelId="{5052D791-6039-4894-B931-2FE384BFC11F}" type="presParOf" srcId="{877F255F-1D87-42FD-8558-4780975D5F66}" destId="{9BC994CA-32F5-4F77-B1ED-B0C5B46998D4}" srcOrd="5" destOrd="0" presId="urn:microsoft.com/office/officeart/2005/8/layout/vProcess5"/>
    <dgm:cxn modelId="{67203B11-AEDF-4E2C-93F4-F3C49CA11D5A}" type="presParOf" srcId="{877F255F-1D87-42FD-8558-4780975D5F66}" destId="{D337234B-B68E-416F-8F27-FF66B1B9EE32}" srcOrd="6" destOrd="0" presId="urn:microsoft.com/office/officeart/2005/8/layout/vProcess5"/>
    <dgm:cxn modelId="{5E289EEE-917D-420A-A6A7-255A1B553FD5}" type="presParOf" srcId="{877F255F-1D87-42FD-8558-4780975D5F66}" destId="{076E630F-2E2E-4882-9F0A-477F31330BC0}" srcOrd="7" destOrd="0" presId="urn:microsoft.com/office/officeart/2005/8/layout/vProcess5"/>
    <dgm:cxn modelId="{384D3344-1116-4EF9-A8AF-89F5EEF5C8F7}" type="presParOf" srcId="{877F255F-1D87-42FD-8558-4780975D5F66}" destId="{ABE7D3FE-FDCC-4614-9624-1FC3D20FB518}" srcOrd="8" destOrd="0" presId="urn:microsoft.com/office/officeart/2005/8/layout/vProcess5"/>
    <dgm:cxn modelId="{73336E78-6CD2-4B53-9694-346D884736F8}" type="presParOf" srcId="{877F255F-1D87-42FD-8558-4780975D5F66}" destId="{7D989F02-AD49-4AB1-8428-C77726BB42E2}" srcOrd="9" destOrd="0" presId="urn:microsoft.com/office/officeart/2005/8/layout/vProcess5"/>
    <dgm:cxn modelId="{B6438551-0A7F-4CD2-B507-1DA2742C7C38}" type="presParOf" srcId="{877F255F-1D87-42FD-8558-4780975D5F66}" destId="{78F4FD35-BD7A-4FD2-84E1-7F9C4B8D0D97}" srcOrd="10" destOrd="0" presId="urn:microsoft.com/office/officeart/2005/8/layout/vProcess5"/>
    <dgm:cxn modelId="{7E3B7CF9-2124-43A9-945E-6DC598D37A25}" type="presParOf" srcId="{877F255F-1D87-42FD-8558-4780975D5F66}" destId="{108E8BCD-6B20-4050-B163-955DD504749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14B05-27B8-4691-99BB-FE4EA9649823}" type="datetimeFigureOut">
              <a:rPr lang="ru-RU" smtClean="0"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78056-3817-4AA6-848A-67D174E93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474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6D965-FB4A-4B60-A282-B3EEBB180518}" type="datetimeFigureOut">
              <a:rPr lang="ru-RU" smtClean="0"/>
              <a:t>27.08.2021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33763" y="849313"/>
            <a:ext cx="3059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4E6D2-78A2-419D-B9A0-0FACFE2EDE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556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0506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Совершенствование внешнего государственного финансового контроля Контрольно-счетной палатой города Севастополя в условиях изменения действующего законодательства и направлений его развития, определяемых высшим органом внешнего государственного финансового аудита (контроля) – </a:t>
            </a:r>
            <a:b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Счетной палатой РФ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050632"/>
            <a:ext cx="3682752" cy="80736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Контрольно-счетная палата города Севастополя</a:t>
            </a:r>
          </a:p>
        </p:txBody>
      </p:sp>
      <p:pic>
        <p:nvPicPr>
          <p:cNvPr id="24578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467544" y="980728"/>
            <a:ext cx="3888432" cy="1008112"/>
            <a:chOff x="467544" y="980728"/>
            <a:chExt cx="3888432" cy="100811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67544" y="1340768"/>
              <a:ext cx="2747996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Управленческие решения </a:t>
              </a:r>
              <a:endParaRPr lang="ru-RU" dirty="0"/>
            </a:p>
          </p:txBody>
        </p:sp>
        <p:sp>
          <p:nvSpPr>
            <p:cNvPr id="6" name="Овал 5"/>
            <p:cNvSpPr/>
            <p:nvPr/>
          </p:nvSpPr>
          <p:spPr>
            <a:xfrm>
              <a:off x="31318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4198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4,7</a:t>
              </a:r>
              <a:endParaRPr lang="ru-RU" sz="3200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467544" y="2348880"/>
            <a:ext cx="3888432" cy="1008112"/>
            <a:chOff x="467544" y="980728"/>
            <a:chExt cx="3888432" cy="1008112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467544" y="1340768"/>
              <a:ext cx="2700291" cy="33855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Бюджетная обеспеченность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1318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34198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4,4</a:t>
              </a:r>
              <a:endParaRPr lang="ru-RU" sz="32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67544" y="3645024"/>
            <a:ext cx="3888432" cy="1008112"/>
            <a:chOff x="467544" y="980728"/>
            <a:chExt cx="3888432" cy="1008112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467544" y="1340768"/>
              <a:ext cx="2790572" cy="33855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sz="16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Уровень развития технологий</a:t>
              </a:r>
              <a:endParaRPr lang="ru-RU" sz="1600" dirty="0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31318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4198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4,3</a:t>
              </a:r>
              <a:endParaRPr lang="ru-RU" sz="32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467544" y="4941168"/>
            <a:ext cx="3888432" cy="1008112"/>
            <a:chOff x="467544" y="980728"/>
            <a:chExt cx="3888432" cy="1008112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467544" y="1340768"/>
              <a:ext cx="2708818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Уровень информатизации</a:t>
              </a:r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31318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4198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4,2</a:t>
              </a:r>
              <a:endParaRPr lang="ru-RU" sz="3200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932040" y="980728"/>
            <a:ext cx="3942444" cy="1008112"/>
            <a:chOff x="4932040" y="980728"/>
            <a:chExt cx="3942444" cy="100811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6084168" y="1340768"/>
              <a:ext cx="2790316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Состояние правового поля</a:t>
              </a:r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49320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2200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4,2</a:t>
              </a:r>
              <a:endParaRPr lang="ru-RU" sz="3200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4932040" y="2348880"/>
            <a:ext cx="3903972" cy="1008112"/>
            <a:chOff x="4932040" y="980728"/>
            <a:chExt cx="3903972" cy="100811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6084168" y="1340768"/>
              <a:ext cx="2751844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Приоритетность отрасли</a:t>
              </a:r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49320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2200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4,1</a:t>
              </a:r>
              <a:endParaRPr lang="ru-RU" sz="3200" dirty="0"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4932040" y="3645024"/>
            <a:ext cx="3913268" cy="1008112"/>
            <a:chOff x="4932040" y="980728"/>
            <a:chExt cx="3913268" cy="1008112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6084168" y="1340768"/>
              <a:ext cx="2761140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Бюрократия          </a:t>
              </a:r>
              <a:endParaRPr lang="ru-RU" dirty="0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49320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2200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4,7</a:t>
              </a:r>
              <a:endParaRPr lang="ru-RU" sz="3200" dirty="0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932042" y="4941168"/>
            <a:ext cx="3914359" cy="1008112"/>
            <a:chOff x="4932040" y="980728"/>
            <a:chExt cx="3914359" cy="1008112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6084168" y="1340768"/>
              <a:ext cx="2762231" cy="369332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ru-RU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Коррупция          </a:t>
              </a:r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4932040" y="980728"/>
              <a:ext cx="1224136" cy="100811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5220072" y="1196752"/>
              <a:ext cx="8640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4,7</a:t>
              </a:r>
              <a:endParaRPr lang="ru-RU" sz="3200" dirty="0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611560" y="116634"/>
            <a:ext cx="8208912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Наиболее значимые факторы, влияющие на достижение целей </a:t>
            </a:r>
          </a:p>
          <a:p>
            <a:pPr algn="ctr"/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сфере обращения с ТКО </a:t>
            </a:r>
            <a:endParaRPr lang="ru-RU" dirty="0"/>
          </a:p>
        </p:txBody>
      </p:sp>
      <p:pic>
        <p:nvPicPr>
          <p:cNvPr id="40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8" y="476674"/>
          <a:ext cx="8568951" cy="5844218"/>
        </p:xfrm>
        <a:graphic>
          <a:graphicData uri="http://schemas.openxmlformats.org/drawingml/2006/table">
            <a:tbl>
              <a:tblPr/>
              <a:tblGrid>
                <a:gridCol w="28563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563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563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899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Губернатор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58" marR="33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ООО «БГС»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58" marR="33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Департамент городского хозяйства города Севастополя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58" marR="337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5643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0" algn="l"/>
                          <a:tab pos="88900" algn="l"/>
                          <a:tab pos="358775" algn="l"/>
                          <a:tab pos="630238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разработка отдельной</a:t>
                      </a:r>
                      <a:r>
                        <a:rPr lang="ru-RU" sz="1400" baseline="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государственной программы города Севастополя в области обращения с отходами, в том числе с твердыми коммунальными отходами.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88900" algn="l"/>
                          <a:tab pos="179388" algn="l"/>
                          <a:tab pos="630238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разработка плана («дорожной карты») по антикризисному управлению организацией, направленному на улучшение финансового состояния предприятия.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90170" algn="l"/>
                          <a:tab pos="270510" algn="l"/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разработка форм отчетности, подлежащих предоставлению региональным оператором в Департамент городского хозяйства города Севастополя.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7615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88900" algn="l"/>
                          <a:tab pos="268288" algn="l"/>
                          <a:tab pos="447675" algn="l"/>
                          <a:tab pos="630238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внедрение на территории города Севастополя международного опыта и лучших практик регионов Российской Федерации при построении системы обращения с отходами.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разработка стратегии развития регионального оператора;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90170" algn="l"/>
                          <a:tab pos="270510" algn="l"/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обеспечение проведения инвентаризации мест (площадок) накопления ТКО с целью обеспечения достоверности данных в реестре об их количестве.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5506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88900" algn="l"/>
                          <a:tab pos="179388" algn="l"/>
                          <a:tab pos="630238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возмещение ООО «БГС» фактически понесенных затрат, недополученных доходов в результате выполнения региональным оператором работ по инициативе исполнительных органов государственной власти города Севастополя.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  <a:cs typeface="Times New Roman"/>
                        </a:rPr>
                        <a:t>разработка нормативно-правового локального акта ООО «БГС», регламентирующего работу с дебиторской задолженностью.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Ø"/>
                        <a:tabLst>
                          <a:tab pos="90170" algn="l"/>
                          <a:tab pos="270510" algn="l"/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SimSun"/>
                        </a:rPr>
                        <a:t>разработка программных мероприятий, направленных на стимулирование строительства объектов, предназначенных для обработки, утилизации, обезвреживания, захоронения отходов, в том числе твердых коммунальных отходов.</a:t>
                      </a:r>
                    </a:p>
                  </a:txBody>
                  <a:tcPr marL="33758" marR="33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77274"/>
            <a:ext cx="875383" cy="875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pic>
        <p:nvPicPr>
          <p:cNvPr id="4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66897" y="940424"/>
            <a:ext cx="7848872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Концентрация усилий не на работе с последствиями, а на изучении рисков.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988842"/>
            <a:ext cx="784887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Технологические изменения и необходимость построения государственной политики для достижения целей Устойчивого развития территорий на период до 2030 г., определенных странами – членами ООН.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897" y="4797152"/>
            <a:ext cx="784887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Оценка влияния неопределенности на достижение стратегических целей государства в целом, его субъектов и муниципальных образований в отдельности.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9211" y="3509265"/>
            <a:ext cx="784887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/>
              <a:t>Вопросы эффективного и результативного управления государством и муниципальными ресурсами, решение сложностей государственного (муниципального) управления.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95738" y="548680"/>
            <a:ext cx="4841207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Получение аудиторских доказательств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537" y="1700808"/>
            <a:ext cx="3384376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Факторный анализ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704045" y="1700808"/>
            <a:ext cx="3384376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Финансовый анализ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95537" y="3002469"/>
            <a:ext cx="3384376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Метод оценки материальности и реальности рисков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704045" y="3140970"/>
            <a:ext cx="3384376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Построение логических моделей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95537" y="4791635"/>
            <a:ext cx="3384376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Стратегический анализ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704045" y="4791635"/>
            <a:ext cx="3384376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Метод экспертных оценок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трелка вниз 7"/>
          <p:cNvSpPr/>
          <p:nvPr/>
        </p:nvSpPr>
        <p:spPr>
          <a:xfrm>
            <a:off x="539552" y="1484784"/>
            <a:ext cx="8280920" cy="72008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60650"/>
            <a:ext cx="8496944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/>
              <a:t>Контрольное мероприятие «Проверка результативности реализации комплекса мероприятий в сфере обращения с твердыми коммунальными отходами, а также ликвидации объектов накопленного вреда в 2019 году и истекшем периоде 2020 года»</a:t>
            </a:r>
          </a:p>
        </p:txBody>
      </p:sp>
      <p:pic>
        <p:nvPicPr>
          <p:cNvPr id="5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970682"/>
              </p:ext>
            </p:extLst>
          </p:nvPr>
        </p:nvGraphicFramePr>
        <p:xfrm>
          <a:off x="395536" y="2348880"/>
          <a:ext cx="856895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844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Метод документальной проверки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Финансовый анализ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dirty="0"/>
                        <a:t>Региональным</a:t>
                      </a:r>
                      <a:r>
                        <a:rPr lang="ru-RU" baseline="0" dirty="0"/>
                        <a:t> оператором применяется наименее эффективный способ коммерческого учета – исходя из количества и объема контейнеров для накопления ТКО;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Отсутствие доступа Регионального оператора к архивным данным системы ГЛОНАСС установленной на мусоровозы, принадлежащие оператору;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Неправомерное установление в договорах по сбору и транспортированию ТКО неустойки в размере 1/130 ключевой ставки ЦБ РФ.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dirty="0"/>
                        <a:t>Показатель просроченной</a:t>
                      </a:r>
                      <a:r>
                        <a:rPr lang="ru-RU" baseline="0" dirty="0"/>
                        <a:t> кредиторской задолженности за 2020 год увеличился в 2,1 раза по сравнению с показателем на начало года;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Увеличение оборачиваемости дебиторской задолженности;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Достаточно высокая вероятность наступления банкротства у </a:t>
                      </a:r>
                      <a:r>
                        <a:rPr lang="ru-RU" baseline="0" dirty="0" smtClean="0"/>
                        <a:t>предприятия (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– модель Альтмана, модель банкротства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Таффлера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модель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Бивера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Иркутская R-модель, модель О.П. Зайцевой).   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27784" y="155679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Установлены следующие недостатки: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700808"/>
          <a:ext cx="8568952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844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Метод документальной проверки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Финансовый анализ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dirty="0"/>
                        <a:t>Ежегодный рост дебиторской задолженности,</a:t>
                      </a:r>
                      <a:r>
                        <a:rPr lang="ru-RU" baseline="0" dirty="0"/>
                        <a:t> в т.ч. просроченной;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Отсутствие локальных актов ООО «БГС», регламентирующих работу с дебиторской задолженностью;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Низкий уровень автоматизации процесса работы с дебиторской задолженностью;</a:t>
                      </a:r>
                    </a:p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baseline="0" dirty="0"/>
                        <a:t>Отсутствие принятых мер, направленных на сокращение срока оборачиваемости дебиторской задолженности, улучшение платежной дисциплины потребителей услуг.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v"/>
                      </a:pPr>
                      <a:r>
                        <a:rPr lang="ru-RU" dirty="0"/>
                        <a:t>Установлено увеличение оборачиваемости дебиторской</a:t>
                      </a:r>
                      <a:r>
                        <a:rPr lang="ru-RU" baseline="0" dirty="0"/>
                        <a:t> задолженности со 107 дней в 2019 году до 145 дней в 2020 году, что негативно отразилось на платежных дисциплинах регионального оператора по расчетам.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339752" y="404666"/>
            <a:ext cx="4536504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нтикризисные меры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05105913"/>
              </p:ext>
            </p:extLst>
          </p:nvPr>
        </p:nvGraphicFramePr>
        <p:xfrm>
          <a:off x="467544" y="1340768"/>
          <a:ext cx="828092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Natasha\Downloads\imag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246376"/>
              </p:ext>
            </p:extLst>
          </p:nvPr>
        </p:nvGraphicFramePr>
        <p:xfrm>
          <a:off x="251520" y="980728"/>
          <a:ext cx="8712968" cy="5630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64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3913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Сильные стороны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Слабые стороны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13194"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Наличие территориальной схемы обращения</a:t>
                      </a:r>
                      <a:r>
                        <a:rPr lang="ru-RU" sz="1600" baseline="0" dirty="0"/>
                        <a:t> с отходами;</a:t>
                      </a:r>
                      <a:endParaRPr lang="ru-RU" sz="1600" dirty="0"/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Наличие государственной программы по обращению с ТКО (в виде отдельных мероприятий в утвержденных государственных программах);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Заинтересованность подавляющей части населения в решении проблем обращения</a:t>
                      </a:r>
                      <a:r>
                        <a:rPr lang="ru-RU" sz="1600" baseline="0" dirty="0"/>
                        <a:t> с ТКО.</a:t>
                      </a:r>
                      <a:endParaRPr lang="ru-RU" sz="1600" dirty="0"/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Неразвитость инфраструктуры в сфере обращения с отходами, в т. </a:t>
                      </a:r>
                      <a:r>
                        <a:rPr lang="ru-RU" sz="1600" dirty="0" smtClean="0"/>
                        <a:t>ч.</a:t>
                      </a:r>
                      <a:r>
                        <a:rPr lang="ru-RU" sz="1600" baseline="0" dirty="0" smtClean="0"/>
                        <a:t>  </a:t>
                      </a:r>
                      <a:r>
                        <a:rPr lang="ru-RU" sz="1600" baseline="0" dirty="0"/>
                        <a:t>раздельного сбора отходов;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baseline="0" dirty="0"/>
                        <a:t>Низкий уровень технической оснащенности предприятий в сфере обработки и утилизации отходов;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baseline="0" dirty="0"/>
                        <a:t>Отсутствие </a:t>
                      </a:r>
                      <a:r>
                        <a:rPr lang="ru-RU" sz="1600" baseline="0" dirty="0" err="1"/>
                        <a:t>цифровизации</a:t>
                      </a:r>
                      <a:r>
                        <a:rPr lang="ru-RU" sz="1600" baseline="0" dirty="0"/>
                        <a:t> системы управления отходами на территории города Севастополя, в т.ч. </a:t>
                      </a:r>
                      <a:r>
                        <a:rPr lang="ru-RU" sz="1600" baseline="0" dirty="0" smtClean="0"/>
                        <a:t>автоматизированных </a:t>
                      </a:r>
                      <a:r>
                        <a:rPr lang="ru-RU" sz="1600" baseline="0" dirty="0"/>
                        <a:t>системы контроля за обращением с ТКО.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9134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Возможности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bg1"/>
                          </a:solidFill>
                        </a:rPr>
                        <a:t>Угрозы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9134"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Развитие инфраструктуры в сфере обращения с отходами;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Развитие рынка вторичных материальных</a:t>
                      </a:r>
                      <a:r>
                        <a:rPr lang="ru-RU" sz="1600" baseline="0" dirty="0"/>
                        <a:t> ресурсов;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baseline="0" dirty="0"/>
                        <a:t>Стимулирование населения к раздельному сбору;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baseline="0" dirty="0"/>
                        <a:t>Внедрение современных информационных технологий в сфере обращения с ТКО.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Отрицательный эффект от внедрения предлагаемых технологий;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Отказ населения от предлагаемых схем обращения с ТКО вследствие социальных причин;</a:t>
                      </a:r>
                    </a:p>
                    <a:p>
                      <a:pPr algn="just">
                        <a:buFont typeface="Wingdings" pitchFamily="2" charset="2"/>
                        <a:buChar char="ü"/>
                      </a:pPr>
                      <a:r>
                        <a:rPr lang="ru-RU" sz="1600" dirty="0"/>
                        <a:t>Колебание спроса и уровня цен на вторичные материальные</a:t>
                      </a:r>
                      <a:r>
                        <a:rPr lang="ru-RU" sz="1600" baseline="0" dirty="0"/>
                        <a:t> ресурсы.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2" descr="C:\Users\Natasha\Downloads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39752" y="260650"/>
            <a:ext cx="4536504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SWOT-</a:t>
            </a:r>
            <a:r>
              <a:rPr lang="ru-R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3648" y="128076"/>
            <a:ext cx="6624736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Предложения аудиторов по стратегии организации системы обращения с ТКО</a:t>
            </a:r>
            <a:endParaRPr lang="ru-RU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870390"/>
            <a:ext cx="8496944" cy="59093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разработка отдельной государственной программы города Севастополя в области обращения с отходами, в том числе с твердыми коммунальными отходами, соответствующей требованиям статьи 13.2 Федерального закона № 89-ФЗ, ГОСТ Р 57701-2017 «Ресурсосбережение. Обращение с отходами. Программы в области обращения с твердыми коммунальными отходами», обеспечивающей соблюдение последовательности приоритетов направлений государственной политики в области обращения с отходами, а также направленной на реализацию информационной политики в сфере раздельного накопления и сбора твердых коммунальных отходов, повышение экологической культуры и сознания населения;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развитие инфраструктуры в сфере обращения с отходами, в том числе путем привлечения частных инвесторов в проекты по созданию комплексов услуг по обращению с отходами;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развитие рынка вторичных материальных ресурсов, вторичного сырья на территории субъекта РФ;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создание (внедрение) на территории города Севастополя в рамках проекта «Умный город» автоматизированной системы управления отходами;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создание единой региональной информационной системы учета выявляемых, ликвидированных несанкционированных мест размещения отходов на государственных землях (находящихся в собственности города Севастополя, федеральной собственности), в том числе землях городских лесов, землях сельскохозяйственного назначения на территории города Севастополя, с разработкой мобильного приложения;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вовлечение населения в осуществление общественного контроля за правилами размещения отходов с помощью интерактивных средств, интернета, в том числе внедрения соревновательного момента среди населения по выявлению несанкционированных мест размещения отходов.</a:t>
            </a:r>
          </a:p>
        </p:txBody>
      </p:sp>
    </p:spTree>
    <p:extLst>
      <p:ext uri="{BB962C8B-B14F-4D97-AF65-F5344CB8AC3E}">
        <p14:creationId xmlns:p14="http://schemas.microsoft.com/office/powerpoint/2010/main" val="161243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683568" y="1412776"/>
          <a:ext cx="763284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Natasha\Downloads\imag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00394" y="5805266"/>
            <a:ext cx="875383" cy="875383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331640" y="332658"/>
            <a:ext cx="6804248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Этапы проведения </a:t>
            </a:r>
            <a:r>
              <a:rPr lang="en-US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PESTEL</a:t>
            </a:r>
            <a:r>
              <a:rPr lang="ru-RU" sz="3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-анализа</a:t>
            </a: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9F657EF3D518E44B267BC4434AF38A7" ma:contentTypeVersion="0" ma:contentTypeDescription="Создание документа." ma:contentTypeScope="" ma:versionID="4e00e0ee330246ccc5eaf4d30fa1fe7b">
  <xsd:schema xmlns:xsd="http://www.w3.org/2001/XMLSchema" xmlns:xs="http://www.w3.org/2001/XMLSchema" xmlns:p="http://schemas.microsoft.com/office/2006/metadata/properties" xmlns:ns2="B20E8D38-9397-417F-B6AD-D115B7EB0760" targetNamespace="http://schemas.microsoft.com/office/2006/metadata/properties" ma:root="true" ma:fieldsID="588791eb850edb71a957d97ea9b30050" ns2:_="">
    <xsd:import namespace="B20E8D38-9397-417F-B6AD-D115B7EB0760"/>
    <xsd:element name="properties">
      <xsd:complexType>
        <xsd:sequence>
          <xsd:element name="documentManagement">
            <xsd:complexType>
              <xsd:all>
                <xsd:element ref="ns2:FullName"/>
                <xsd:element ref="ns2:DocNum" minOccurs="0"/>
                <xsd:element ref="ns2:Doc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E8D38-9397-417F-B6AD-D115B7EB0760" elementFormDefault="qualified">
    <xsd:import namespace="http://schemas.microsoft.com/office/2006/documentManagement/types"/>
    <xsd:import namespace="http://schemas.microsoft.com/office/infopath/2007/PartnerControls"/>
    <xsd:element name="FullName" ma:index="1" ma:displayName="Наименование" ma:description="Полное наименование документа" ma:internalName="FullName">
      <xsd:simpleType>
        <xsd:restriction base="dms:Note"/>
      </xsd:simpleType>
    </xsd:element>
    <xsd:element name="DocNum" ma:index="2" nillable="true" ma:displayName="Номер" ma:description="Номер документа" ma:internalName="DocNum">
      <xsd:simpleType>
        <xsd:restriction base="dms:Text">
          <xsd:maxLength value="255"/>
        </xsd:restriction>
      </xsd:simpleType>
    </xsd:element>
    <xsd:element name="DocDate" ma:index="3" nillable="true" ma:displayName="Дата" ma:description="Дата документа" ma:format="DateOnly" ma:internalName="Doc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Тип контента"/>
        <xsd:element ref="dc:title" minOccurs="0" maxOccurs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ullName xmlns="B20E8D38-9397-417F-B6AD-D115B7EB0760">8. Выступление председателя Контрольно-счетной палаты города Севостополя Кокаревой Юлии Владимировны на тему: "Совершенствование внешнего государственного финансового контроля Контрольно-счетной палатой города Севастополя в условиях изменения действующего законодательства и направлений его развития, определяемых высшим органом внешнего государственного финансового аудита (контроля) – Счетной палатой РФ" (презентация)</FullName>
    <DocDate xmlns="B20E8D38-9397-417F-B6AD-D115B7EB0760">2021-08-19T21:00:00+00:00</DocDate>
    <DocNum xmlns="B20E8D38-9397-417F-B6AD-D115B7EB0760" xsi:nil="true"/>
  </documentManagement>
</p:properties>
</file>

<file path=customXml/itemProps1.xml><?xml version="1.0" encoding="utf-8"?>
<ds:datastoreItem xmlns:ds="http://schemas.openxmlformats.org/officeDocument/2006/customXml" ds:itemID="{8CBE1538-4C4A-45B2-B8A2-5A9D2608549E}"/>
</file>

<file path=customXml/itemProps2.xml><?xml version="1.0" encoding="utf-8"?>
<ds:datastoreItem xmlns:ds="http://schemas.openxmlformats.org/officeDocument/2006/customXml" ds:itemID="{C61BC925-9288-4B5C-8EF2-70242D15937B}"/>
</file>

<file path=customXml/itemProps3.xml><?xml version="1.0" encoding="utf-8"?>
<ds:datastoreItem xmlns:ds="http://schemas.openxmlformats.org/officeDocument/2006/customXml" ds:itemID="{46A309CE-6FF0-4018-90C2-683945ACAD05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217</TotalTime>
  <Words>873</Words>
  <Application>Microsoft Office PowerPoint</Application>
  <PresentationFormat>Экран (4:3)</PresentationFormat>
  <Paragraphs>100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SimSun</vt:lpstr>
      <vt:lpstr>Arial</vt:lpstr>
      <vt:lpstr>Calibri</vt:lpstr>
      <vt:lpstr>Constantia</vt:lpstr>
      <vt:lpstr>Times New Roman</vt:lpstr>
      <vt:lpstr>Wingdings</vt:lpstr>
      <vt:lpstr>Wingdings 2</vt:lpstr>
      <vt:lpstr>Поток</vt:lpstr>
      <vt:lpstr>Совершенствование внешнего государственного финансового контроля Контрольно-счетной палатой города Севастополя в условиях изменения действующего законодательства и направлений его развития, определяемых высшим органом внешнего государственного финансового аудита (контроля) –  Счетной палатой РФ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Совершенствование внешнего государственного финансового контроля Контрольно-счетной палатой города Севастополя в условиях изменения действующего законодательства и направлений его развития, определяемых высшим органом внешнего государственного финансового аудита (контроля) –  Счетной палатой РФ</dc:title>
  <dc:creator>Natasha</dc:creator>
  <cp:lastModifiedBy>Литвинов Андрей</cp:lastModifiedBy>
  <cp:revision>26</cp:revision>
  <cp:lastPrinted>2021-08-16T08:04:07Z</cp:lastPrinted>
  <dcterms:created xsi:type="dcterms:W3CDTF">2021-08-15T11:40:17Z</dcterms:created>
  <dcterms:modified xsi:type="dcterms:W3CDTF">2021-08-27T08:26:46Z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0x010100B9F657EF3D518E44B267BC4434AF38A7</vt:lpwstr>
  </property>
</Properties>
</file>